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5" r:id="rId1"/>
  </p:sldMasterIdLst>
  <p:sldIdLst>
    <p:sldId id="259" r:id="rId2"/>
    <p:sldId id="258" r:id="rId3"/>
    <p:sldId id="264" r:id="rId4"/>
    <p:sldId id="260" r:id="rId5"/>
    <p:sldId id="261" r:id="rId6"/>
    <p:sldId id="263"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A147"/>
    <a:srgbClr val="B54C2D"/>
    <a:srgbClr val="B66952"/>
    <a:srgbClr val="B56D45"/>
    <a:srgbClr val="DF985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97" autoAdjust="0"/>
    <p:restoredTop sz="94660"/>
  </p:normalViewPr>
  <p:slideViewPr>
    <p:cSldViewPr snapToGrid="0">
      <p:cViewPr varScale="1">
        <p:scale>
          <a:sx n="114" d="100"/>
          <a:sy n="114" d="100"/>
        </p:scale>
        <p:origin x="300"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0693" y="1769540"/>
            <a:ext cx="9440034" cy="1828801"/>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1370693" y="3773489"/>
            <a:ext cx="9440034"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8D38747-4367-4BD2-8D51-C97E202738E2}" type="datetime1">
              <a:rPr lang="en-US" smtClean="0"/>
              <a:t>8/23/2021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38525254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C55A3C-5767-4844-A0A3-83778C2E5409}" type="datetime1">
              <a:rPr lang="en-US" smtClean="0"/>
              <a:t>8/23/2021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7858651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5401" y="1761067"/>
            <a:ext cx="9590550" cy="1828813"/>
          </a:xfrm>
        </p:spPr>
        <p:txBody>
          <a:bodyPr anchor="b"/>
          <a:lstStyle>
            <a:lvl1pPr algn="ct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3763439"/>
            <a:ext cx="9590550" cy="133349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AE507A8-A5CF-4D38-AB86-7EDDA87A85D4}" type="datetime1">
              <a:rPr lang="en-US" smtClean="0"/>
              <a:t>8/23/2021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2264868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126187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2076450"/>
            <a:ext cx="4856841" cy="3622671"/>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0716" y="2076451"/>
            <a:ext cx="4856841" cy="3622672"/>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DFCD27C-8599-43EF-BA1D-14DDC1946E06}" type="datetime1">
              <a:rPr lang="en-US" smtClean="0"/>
              <a:t>8/23/2021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1751756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20" name="Picture 19" descr="Slate-V2-HD-compPhotoInset.png">
            <a:extLst>
              <a:ext uri="{FF2B5EF4-FFF2-40B4-BE49-F238E27FC236}">
                <a16:creationId xmlns:a16="http://schemas.microsoft.com/office/drawing/2014/main" id="{37B721FF-D609-4D98-9D19-CF75AA8A54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795" y="1734506"/>
            <a:ext cx="5029200" cy="4099959"/>
          </a:xfrm>
          <a:prstGeom prst="rect">
            <a:avLst/>
          </a:prstGeom>
        </p:spPr>
      </p:pic>
      <p:pic>
        <p:nvPicPr>
          <p:cNvPr id="21" name="Picture 20" descr="Slate-V2-HD-compPhotoInset.png">
            <a:extLst>
              <a:ext uri="{FF2B5EF4-FFF2-40B4-BE49-F238E27FC236}">
                <a16:creationId xmlns:a16="http://schemas.microsoft.com/office/drawing/2014/main" id="{073936BD-C868-433F-8E84-D6DD8E640E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38357" y="1734506"/>
            <a:ext cx="5029200" cy="4099959"/>
          </a:xfrm>
          <a:prstGeom prst="rect">
            <a:avLst/>
          </a:prstGeom>
        </p:spPr>
      </p:pic>
      <p:sp>
        <p:nvSpPr>
          <p:cNvPr id="2" name="Title 1"/>
          <p:cNvSpPr>
            <a:spLocks noGrp="1"/>
          </p:cNvSpPr>
          <p:nvPr>
            <p:ph type="title"/>
          </p:nvPr>
        </p:nvSpPr>
        <p:spPr>
          <a:xfrm>
            <a:off x="913795" y="609600"/>
            <a:ext cx="10353762" cy="97045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046013" y="1855153"/>
            <a:ext cx="4764764" cy="69249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46013" y="2702103"/>
            <a:ext cx="4764764" cy="304353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63166" y="1855152"/>
            <a:ext cx="4779582" cy="692495"/>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63167" y="2702103"/>
            <a:ext cx="4779581" cy="304353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9343D99-809A-49C0-96E5-4250D0B498EE}" type="datetime1">
              <a:rPr lang="en-US" smtClean="0"/>
              <a:t>8/23/2021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6088870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143DE9B-B678-4EFB-BB7D-A4370204A0B0}" type="datetime1">
              <a:rPr lang="en-US" smtClean="0"/>
              <a:t>8/23/2021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1648886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8812DA-F765-4142-A6A3-A8ED7235E082}" type="datetime1">
              <a:rPr lang="en-US" smtClean="0"/>
              <a:t>8/23/2021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7659166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3706889" cy="1821918"/>
          </a:xfrm>
        </p:spPr>
        <p:txBody>
          <a:bodyPr anchor="b">
            <a:normAutofit/>
          </a:bodyPr>
          <a:lstStyle>
            <a:lvl1pPr algn="ctr">
              <a:defRPr sz="2800" b="0"/>
            </a:lvl1pPr>
          </a:lstStyle>
          <a:p>
            <a:r>
              <a:rPr lang="en-US"/>
              <a:t>Click to edit Master title style</a:t>
            </a:r>
            <a:endParaRPr lang="en-US" dirty="0"/>
          </a:p>
        </p:txBody>
      </p:sp>
      <p:sp>
        <p:nvSpPr>
          <p:cNvPr id="3" name="Content Placeholder 2"/>
          <p:cNvSpPr>
            <a:spLocks noGrp="1"/>
          </p:cNvSpPr>
          <p:nvPr>
            <p:ph idx="1"/>
          </p:nvPr>
        </p:nvSpPr>
        <p:spPr>
          <a:xfrm>
            <a:off x="4855633" y="609600"/>
            <a:ext cx="6411924" cy="50800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95" y="2673351"/>
            <a:ext cx="3706889" cy="3016250"/>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E0277FD-7DE6-41D4-930D-AC99F5AFE54E}" type="datetime1">
              <a:rPr lang="en-US" smtClean="0"/>
              <a:t>8/23/2021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5964791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22" name="Picture 21" descr="Slate-V2-HD-vertPhotoInset.png">
            <a:extLst>
              <a:ext uri="{FF2B5EF4-FFF2-40B4-BE49-F238E27FC236}">
                <a16:creationId xmlns:a16="http://schemas.microsoft.com/office/drawing/2014/main" id="{4D06E496-ACBA-4063-B4A1-C5C484EE5A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3665" y="609600"/>
            <a:ext cx="3584166" cy="5204832"/>
          </a:xfrm>
          <a:prstGeom prst="rect">
            <a:avLst/>
          </a:prstGeom>
        </p:spPr>
      </p:pic>
      <p:sp>
        <p:nvSpPr>
          <p:cNvPr id="2" name="Title 1"/>
          <p:cNvSpPr>
            <a:spLocks noGrp="1"/>
          </p:cNvSpPr>
          <p:nvPr>
            <p:ph type="title"/>
          </p:nvPr>
        </p:nvSpPr>
        <p:spPr>
          <a:xfrm>
            <a:off x="913795" y="763701"/>
            <a:ext cx="5707899" cy="1675559"/>
          </a:xfrm>
        </p:spPr>
        <p:txBody>
          <a:bodyPr anchor="b">
            <a:noAutofit/>
          </a:bodyPr>
          <a:lstStyle>
            <a:lvl1pPr algn="ct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42551" y="763702"/>
            <a:ext cx="3275751"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73698" y="2679699"/>
            <a:ext cx="4588094" cy="3135695"/>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EA15526-7079-4B7B-987C-1B5FAE11A0FF}" type="datetime1">
              <a:rPr lang="en-US" smtClean="0"/>
              <a:t>8/23/2021</a:t>
            </a:fld>
            <a:endParaRPr lang="en-US" dirty="0"/>
          </a:p>
        </p:txBody>
      </p:sp>
      <p:sp>
        <p:nvSpPr>
          <p:cNvPr id="6" name="Footer Placeholder 5"/>
          <p:cNvSpPr>
            <a:spLocks noGrp="1"/>
          </p:cNvSpPr>
          <p:nvPr>
            <p:ph type="ftr" sz="quarter" idx="11"/>
          </p:nvPr>
        </p:nvSpPr>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4263787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6" name="Picture 15" descr="Slate-V2-HD-panoPhotoInset.png">
            <a:extLst>
              <a:ext uri="{FF2B5EF4-FFF2-40B4-BE49-F238E27FC236}">
                <a16:creationId xmlns:a16="http://schemas.microsoft.com/office/drawing/2014/main" id="{CE39118B-B3AD-4BD4-BA22-DEFF4E76CE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83" y="547807"/>
            <a:ext cx="10141799" cy="3816806"/>
          </a:xfrm>
          <a:prstGeom prst="rect">
            <a:avLst/>
          </a:prstGeom>
        </p:spPr>
      </p:pic>
      <p:sp>
        <p:nvSpPr>
          <p:cNvPr id="2" name="Title 1"/>
          <p:cNvSpPr>
            <a:spLocks noGrp="1"/>
          </p:cNvSpPr>
          <p:nvPr>
            <p:ph type="title"/>
          </p:nvPr>
        </p:nvSpPr>
        <p:spPr>
          <a:xfrm>
            <a:off x="913806" y="4565255"/>
            <a:ext cx="10355326" cy="543472"/>
          </a:xfrm>
        </p:spPr>
        <p:txBody>
          <a:bodyPr anchor="b">
            <a:normAutofit/>
          </a:bodyPr>
          <a:lstStyle>
            <a:lvl1pPr algn="ct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69349" y="695009"/>
            <a:ext cx="9845346"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247728"/>
            <a:ext cx="10353762" cy="543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1F1B079-7EF0-44EE-B798-BCC497C9F3B2}" type="datetime1">
              <a:rPr lang="en-US" smtClean="0"/>
              <a:t>8/23/2021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2146655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8437"/>
            <a:ext cx="10353762" cy="3534344"/>
          </a:xfrm>
        </p:spPr>
        <p:txBody>
          <a:bodyPr anchor="ctr">
            <a:normAutofit/>
          </a:bodyPr>
          <a:lstStyle>
            <a:lvl1pPr>
              <a:defRPr sz="4000"/>
            </a:lvl1pPr>
          </a:lstStyle>
          <a:p>
            <a:r>
              <a:rPr lang="en-US"/>
              <a:t>Click to edit Master title style</a:t>
            </a:r>
            <a:endParaRPr lang="en-US" dirty="0"/>
          </a:p>
        </p:txBody>
      </p:sp>
      <p:sp>
        <p:nvSpPr>
          <p:cNvPr id="4" name="Text Placeholder 3"/>
          <p:cNvSpPr>
            <a:spLocks noGrp="1"/>
          </p:cNvSpPr>
          <p:nvPr>
            <p:ph type="body" sz="half" idx="2"/>
          </p:nvPr>
        </p:nvSpPr>
        <p:spPr>
          <a:xfrm>
            <a:off x="913794" y="4295180"/>
            <a:ext cx="10353763"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8FF70A8-1D13-4657-95F0-A9EA54967B8D}" type="datetime1">
              <a:rPr lang="en-US" smtClean="0"/>
              <a:t>8/23/2021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5812055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304353"/>
            <a:ext cx="10353763"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1EB90AC-71BD-4C7F-8ACA-7B3F18292E63}" type="datetime1">
              <a:rPr lang="en-US" smtClean="0"/>
              <a:t>8/23/2021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
        <p:nvSpPr>
          <p:cNvPr id="11" name="TextBox 10">
            <a:extLst>
              <a:ext uri="{FF2B5EF4-FFF2-40B4-BE49-F238E27FC236}">
                <a16:creationId xmlns:a16="http://schemas.microsoft.com/office/drawing/2014/main" id="{223F0D53-0705-41B7-8554-09D21E7807F9}"/>
              </a:ext>
            </a:extLst>
          </p:cNvPr>
          <p:cNvSpPr txBox="1"/>
          <p:nvPr/>
        </p:nvSpPr>
        <p:spPr>
          <a:xfrm>
            <a:off x="990600" y="88479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a:extLst>
              <a:ext uri="{FF2B5EF4-FFF2-40B4-BE49-F238E27FC236}">
                <a16:creationId xmlns:a16="http://schemas.microsoft.com/office/drawing/2014/main" id="{C7F647CD-0F1A-4BB3-89E0-A74F1E1B098D}"/>
              </a:ext>
            </a:extLst>
          </p:cNvPr>
          <p:cNvSpPr txBox="1"/>
          <p:nvPr/>
        </p:nvSpPr>
        <p:spPr>
          <a:xfrm>
            <a:off x="10504716" y="292825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4805943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794" y="2126942"/>
            <a:ext cx="10353763"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84" y="4650556"/>
            <a:ext cx="1035219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E6EFC2C-8905-46F0-B443-CE905B76BA01}" type="datetime1">
              <a:rPr lang="en-US" smtClean="0"/>
              <a:t>8/23/2021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1588362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5" y="609600"/>
            <a:ext cx="10353762" cy="970450"/>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5" y="1885950"/>
            <a:ext cx="3300984" cy="764782"/>
          </a:xfrm>
        </p:spPr>
        <p:txBody>
          <a:bodyPr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95" y="2768112"/>
            <a:ext cx="3300984" cy="302308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6711" y="1885949"/>
            <a:ext cx="3300984" cy="764783"/>
          </a:xfrm>
        </p:spPr>
        <p:txBody>
          <a:bodyPr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435" y="2768112"/>
            <a:ext cx="3300984" cy="302308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66572" y="1885950"/>
            <a:ext cx="3300984" cy="764782"/>
          </a:xfrm>
        </p:spPr>
        <p:txBody>
          <a:bodyPr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66572" y="2768110"/>
            <a:ext cx="3300984" cy="302308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D9079DC3-C9B5-499E-9140-0DC28B7074E2}" type="datetime1">
              <a:rPr lang="en-US" smtClean="0"/>
              <a:t>8/23/2021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3874069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2" name="Picture 1" descr="Slate-V2-HD-3colPhotoInset.png">
            <a:extLst>
              <a:ext uri="{FF2B5EF4-FFF2-40B4-BE49-F238E27FC236}">
                <a16:creationId xmlns:a16="http://schemas.microsoft.com/office/drawing/2014/main" id="{7E87C569-D426-4615-ADA7-B370EA9834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962" y="1818214"/>
            <a:ext cx="3339972" cy="1847851"/>
          </a:xfrm>
          <a:prstGeom prst="rect">
            <a:avLst/>
          </a:prstGeom>
        </p:spPr>
      </p:pic>
      <p:pic>
        <p:nvPicPr>
          <p:cNvPr id="36" name="Picture 35" descr="Slate-V2-HD-3colPhotoInset.png">
            <a:extLst>
              <a:ext uri="{FF2B5EF4-FFF2-40B4-BE49-F238E27FC236}">
                <a16:creationId xmlns:a16="http://schemas.microsoft.com/office/drawing/2014/main" id="{7B353ED4-7AD0-46C9-88ED-1A16B1433A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3800" y="1818214"/>
            <a:ext cx="3339972" cy="1847851"/>
          </a:xfrm>
          <a:prstGeom prst="rect">
            <a:avLst/>
          </a:prstGeom>
        </p:spPr>
      </p:pic>
      <p:pic>
        <p:nvPicPr>
          <p:cNvPr id="37" name="Picture 36" descr="Slate-V2-HD-3colPhotoInset.png">
            <a:extLst>
              <a:ext uri="{FF2B5EF4-FFF2-40B4-BE49-F238E27FC236}">
                <a16:creationId xmlns:a16="http://schemas.microsoft.com/office/drawing/2014/main" id="{F561D985-AD57-459A-B3A6-EBF2960397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6051" y="1818214"/>
            <a:ext cx="3339972" cy="1847851"/>
          </a:xfrm>
          <a:prstGeom prst="rect">
            <a:avLst/>
          </a:prstGeom>
        </p:spPr>
      </p:pic>
      <p:sp>
        <p:nvSpPr>
          <p:cNvPr id="30" name="Title 1"/>
          <p:cNvSpPr>
            <a:spLocks noGrp="1"/>
          </p:cNvSpPr>
          <p:nvPr>
            <p:ph type="title"/>
          </p:nvPr>
        </p:nvSpPr>
        <p:spPr>
          <a:xfrm>
            <a:off x="913794" y="609600"/>
            <a:ext cx="10353763" cy="97045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018102" y="1938918"/>
            <a:ext cx="3092368"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572443"/>
            <a:ext cx="3300984" cy="121875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88"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435" y="4572442"/>
            <a:ext cx="3300984" cy="121875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66697"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75698" y="1934432"/>
            <a:ext cx="3092368"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66572" y="4572442"/>
            <a:ext cx="3300984" cy="121875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30BB33EA-E472-4D22-9C03-A9C14AA21CED}" type="datetime1">
              <a:rPr lang="en-US" smtClean="0"/>
              <a:t>8/23/2021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4623026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17E833E-1B6D-415F-AD29-75AE8C43BD0D}" type="datetime1">
              <a:rPr lang="en-US" smtClean="0"/>
              <a:t>8/23/2021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0941586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83068" y="609599"/>
            <a:ext cx="228448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6" y="609599"/>
            <a:ext cx="7916872" cy="5181601"/>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52596F-08A7-4B70-989A-F2B1CF31E66B}" type="datetime1">
              <a:rPr lang="en-US" smtClean="0"/>
              <a:t>8/23/2021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5345277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2" cy="125730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2076450"/>
            <a:ext cx="10353762" cy="3714749"/>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6000749"/>
            <a:ext cx="2743200" cy="365125"/>
          </a:xfrm>
          <a:prstGeom prst="rect">
            <a:avLst/>
          </a:prstGeom>
        </p:spPr>
        <p:txBody>
          <a:bodyPr vert="horz" lIns="91440" tIns="45720" rIns="91440" bIns="45720" rtlCol="0" anchor="ctr"/>
          <a:lstStyle>
            <a:lvl1pPr algn="r">
              <a:defRPr sz="1100">
                <a:solidFill>
                  <a:schemeClr val="tx1">
                    <a:lumMod val="95000"/>
                  </a:schemeClr>
                </a:solidFill>
                <a:effectLst>
                  <a:outerShdw blurRad="50800" dist="38100" dir="2700000" algn="tl" rotWithShape="0">
                    <a:schemeClr val="bg1">
                      <a:alpha val="43000"/>
                    </a:schemeClr>
                  </a:outerShdw>
                </a:effectLst>
              </a:defRPr>
            </a:lvl1pPr>
          </a:lstStyle>
          <a:p>
            <a:fld id="{073ED0CC-082F-4160-86E5-0D6041F12778}" type="datetime1">
              <a:rPr lang="en-US" smtClean="0"/>
              <a:t>8/23/2021</a:t>
            </a:fld>
            <a:endParaRPr lang="en-US" dirty="0"/>
          </a:p>
        </p:txBody>
      </p:sp>
      <p:sp>
        <p:nvSpPr>
          <p:cNvPr id="5" name="Footer Placeholder 4"/>
          <p:cNvSpPr>
            <a:spLocks noGrp="1"/>
          </p:cNvSpPr>
          <p:nvPr>
            <p:ph type="ftr" sz="quarter" idx="3"/>
          </p:nvPr>
        </p:nvSpPr>
        <p:spPr>
          <a:xfrm>
            <a:off x="913795" y="6000749"/>
            <a:ext cx="6672865" cy="365125"/>
          </a:xfrm>
          <a:prstGeom prst="rect">
            <a:avLst/>
          </a:prstGeom>
        </p:spPr>
        <p:txBody>
          <a:bodyPr vert="horz" lIns="91440" tIns="45720" rIns="91440" bIns="45720" rtlCol="0" anchor="ctr"/>
          <a:lstStyle>
            <a:lvl1pPr algn="l">
              <a:defRPr sz="1100">
                <a:solidFill>
                  <a:schemeClr val="tx1">
                    <a:lumMod val="95000"/>
                  </a:schemeClr>
                </a:solidFill>
                <a:effectLst>
                  <a:outerShdw blurRad="50800" dist="38100" dir="2700000" algn="tl" rotWithShape="0">
                    <a:schemeClr val="bg1">
                      <a:alpha val="43000"/>
                    </a:schemeClr>
                  </a:outerShdw>
                </a:effectLst>
              </a:defRPr>
            </a:lvl1pPr>
          </a:lstStyle>
          <a:p>
            <a:endParaRPr lang="en-US" dirty="0"/>
          </a:p>
        </p:txBody>
      </p:sp>
      <p:sp>
        <p:nvSpPr>
          <p:cNvPr id="6" name="Slide Number Placeholder 5"/>
          <p:cNvSpPr>
            <a:spLocks noGrp="1"/>
          </p:cNvSpPr>
          <p:nvPr>
            <p:ph type="sldNum" sz="quarter" idx="4"/>
          </p:nvPr>
        </p:nvSpPr>
        <p:spPr>
          <a:xfrm>
            <a:off x="10514011" y="6000749"/>
            <a:ext cx="753545" cy="365125"/>
          </a:xfrm>
          <a:prstGeom prst="rect">
            <a:avLst/>
          </a:prstGeom>
        </p:spPr>
        <p:txBody>
          <a:bodyPr vert="horz" lIns="91440" tIns="45720" rIns="91440" bIns="45720" rtlCol="0" anchor="ctr"/>
          <a:lstStyle>
            <a:lvl1pPr algn="r">
              <a:defRPr sz="1100">
                <a:solidFill>
                  <a:schemeClr val="tx1">
                    <a:lumMod val="95000"/>
                  </a:schemeClr>
                </a:solidFill>
                <a:effectLst>
                  <a:outerShdw blurRad="50800" dist="38100" dir="2700000" algn="tl" rotWithShape="0">
                    <a:schemeClr val="bg1">
                      <a:alpha val="43000"/>
                    </a:schemeClr>
                  </a:outerShdw>
                </a:effectLst>
              </a:defRPr>
            </a:lvl1pPr>
          </a:lstStyle>
          <a:p>
            <a:fld id="{3A98EE3D-8CD1-4C3F-BD1C-C98C9596463C}" type="slidenum">
              <a:rPr lang="en-US" smtClean="0"/>
              <a:t>‹#›</a:t>
            </a:fld>
            <a:endParaRPr lang="en-US" dirty="0"/>
          </a:p>
        </p:txBody>
      </p:sp>
    </p:spTree>
    <p:extLst>
      <p:ext uri="{BB962C8B-B14F-4D97-AF65-F5344CB8AC3E}">
        <p14:creationId xmlns:p14="http://schemas.microsoft.com/office/powerpoint/2010/main" val="1069802776"/>
      </p:ext>
    </p:extLst>
  </p:cSld>
  <p:clrMap bg1="dk1" tx1="lt1" bg2="dk2" tx2="lt2" accent1="accent1" accent2="accent2" accent3="accent3" accent4="accent4" accent5="accent5" accent6="accent6" hlink="hlink" folHlink="folHlink"/>
  <p:sldLayoutIdLst>
    <p:sldLayoutId id="2147483713" r:id="rId1"/>
    <p:sldLayoutId id="2147483715" r:id="rId2"/>
    <p:sldLayoutId id="2147483716" r:id="rId3"/>
    <p:sldLayoutId id="2147483714" r:id="rId4"/>
    <p:sldLayoutId id="2147483710" r:id="rId5"/>
    <p:sldLayoutId id="2147483694" r:id="rId6"/>
    <p:sldLayoutId id="2147483695" r:id="rId7"/>
    <p:sldLayoutId id="2147483696" r:id="rId8"/>
    <p:sldLayoutId id="2147483697" r:id="rId9"/>
    <p:sldLayoutId id="2147483699" r:id="rId10"/>
    <p:sldLayoutId id="2147483693" r:id="rId11"/>
    <p:sldLayoutId id="2147483700" r:id="rId12"/>
    <p:sldLayoutId id="2147483701" r:id="rId13"/>
    <p:sldLayoutId id="2147483703" r:id="rId14"/>
    <p:sldLayoutId id="2147483704" r:id="rId15"/>
    <p:sldLayoutId id="2147483702" r:id="rId16"/>
    <p:sldLayoutId id="2147483698" r:id="rId17"/>
  </p:sldLayoutIdLst>
  <p:hf sldNum="0" hdr="0" ftr="0" dt="0"/>
  <p:txStyles>
    <p:titleStyle>
      <a:lvl1pPr algn="ctr" defTabSz="457200" rtl="0" eaLnBrk="1" latinLnBrk="0" hangingPunct="1">
        <a:lnSpc>
          <a:spcPct val="90000"/>
        </a:lnSpc>
        <a:spcBef>
          <a:spcPct val="0"/>
        </a:spcBef>
        <a:buNone/>
        <a:defRPr sz="4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lnSpc>
          <a:spcPct val="110000"/>
        </a:lnSpc>
        <a:spcBef>
          <a:spcPct val="20000"/>
        </a:spcBef>
        <a:spcAft>
          <a:spcPts val="600"/>
        </a:spcAft>
        <a:buClr>
          <a:schemeClr val="tx2"/>
        </a:buClr>
        <a:buSzPct val="70000"/>
        <a:buFont typeface="Wingdings 2" charset="2"/>
        <a:buChar char=""/>
        <a:defRPr sz="23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21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https://www.youtube.com/embed/9jIhp32Gmhw?feature=oembed" TargetMode="External"/><Relationship Id="rId1" Type="http://schemas.openxmlformats.org/officeDocument/2006/relationships/video" Target="https://www.youtube.com/embed/__3qjhpzjtI?feature=oembed" TargetMode="External"/><Relationship Id="rId5" Type="http://schemas.openxmlformats.org/officeDocument/2006/relationships/image" Target="../media/image11.jpeg"/><Relationship Id="rId4" Type="http://schemas.openxmlformats.org/officeDocument/2006/relationships/image" Target="../media/image10.jpeg"/></Relationships>
</file>

<file path=ppt/slides/_rels/slide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jp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pic>
        <p:nvPicPr>
          <p:cNvPr id="8" name="Picture 7" descr="A drawing of a brain&#10;&#10;Description automatically generated with low confidence">
            <a:extLst>
              <a:ext uri="{FF2B5EF4-FFF2-40B4-BE49-F238E27FC236}">
                <a16:creationId xmlns:a16="http://schemas.microsoft.com/office/drawing/2014/main" id="{17C02633-6A52-468F-875C-2DFCC00DD07D}"/>
              </a:ext>
            </a:extLst>
          </p:cNvPr>
          <p:cNvPicPr>
            <a:picLocks noChangeAspect="1"/>
          </p:cNvPicPr>
          <p:nvPr/>
        </p:nvPicPr>
        <p:blipFill>
          <a:blip r:embed="rId3">
            <a:alphaModFix amt="35000"/>
            <a:extLst>
              <a:ext uri="{BEBA8EAE-BF5A-486C-A8C5-ECC9F3942E4B}">
                <a14:imgProps xmlns:a14="http://schemas.microsoft.com/office/drawing/2010/main">
                  <a14:imgLayer r:embed="rId4">
                    <a14:imgEffect>
                      <a14:artisticGlowEdges/>
                    </a14:imgEffect>
                  </a14:imgLayer>
                </a14:imgProps>
              </a:ext>
              <a:ext uri="{28A0092B-C50C-407E-A947-70E740481C1C}">
                <a14:useLocalDpi xmlns:a14="http://schemas.microsoft.com/office/drawing/2010/main" val="0"/>
              </a:ext>
            </a:extLst>
          </a:blip>
          <a:stretch>
            <a:fillRect/>
          </a:stretch>
        </p:blipFill>
        <p:spPr>
          <a:xfrm>
            <a:off x="2667000" y="0"/>
            <a:ext cx="6858000" cy="6858000"/>
          </a:xfrm>
          <a:prstGeom prst="rect">
            <a:avLst/>
          </a:prstGeom>
        </p:spPr>
      </p:pic>
      <p:sp>
        <p:nvSpPr>
          <p:cNvPr id="2" name="Title 1">
            <a:extLst>
              <a:ext uri="{FF2B5EF4-FFF2-40B4-BE49-F238E27FC236}">
                <a16:creationId xmlns:a16="http://schemas.microsoft.com/office/drawing/2014/main" id="{0D1F047C-C727-42A7-85C5-68C5AA1B1A93}"/>
              </a:ext>
            </a:extLst>
          </p:cNvPr>
          <p:cNvSpPr>
            <a:spLocks noGrp="1"/>
          </p:cNvSpPr>
          <p:nvPr>
            <p:ph type="ctrTitle"/>
          </p:nvPr>
        </p:nvSpPr>
        <p:spPr>
          <a:xfrm>
            <a:off x="1375983" y="1258529"/>
            <a:ext cx="9440034" cy="1313424"/>
          </a:xfrm>
        </p:spPr>
        <p:txBody>
          <a:bodyPr>
            <a:normAutofit/>
          </a:bodyPr>
          <a:lstStyle/>
          <a:p>
            <a:r>
              <a:rPr lang="en-US" sz="7200" dirty="0"/>
              <a:t>Week 4-5 Production</a:t>
            </a:r>
          </a:p>
        </p:txBody>
      </p:sp>
      <p:sp>
        <p:nvSpPr>
          <p:cNvPr id="3" name="Subtitle 2">
            <a:extLst>
              <a:ext uri="{FF2B5EF4-FFF2-40B4-BE49-F238E27FC236}">
                <a16:creationId xmlns:a16="http://schemas.microsoft.com/office/drawing/2014/main" id="{DB93FB3F-A8D4-46D3-A1C6-C79C64563729}"/>
              </a:ext>
            </a:extLst>
          </p:cNvPr>
          <p:cNvSpPr>
            <a:spLocks noGrp="1"/>
          </p:cNvSpPr>
          <p:nvPr>
            <p:ph type="subTitle" idx="1"/>
          </p:nvPr>
        </p:nvSpPr>
        <p:spPr>
          <a:xfrm>
            <a:off x="1375983" y="2652120"/>
            <a:ext cx="9440034" cy="2519648"/>
          </a:xfrm>
        </p:spPr>
        <p:txBody>
          <a:bodyPr>
            <a:noAutofit/>
          </a:bodyPr>
          <a:lstStyle/>
          <a:p>
            <a:r>
              <a:rPr lang="en-US" sz="2800" dirty="0"/>
              <a:t>Animatic Ver 3 &amp; 4</a:t>
            </a:r>
          </a:p>
          <a:p>
            <a:r>
              <a:rPr lang="en-US" sz="2800" dirty="0"/>
              <a:t>The Animatic for Folio 1</a:t>
            </a:r>
          </a:p>
          <a:p>
            <a:r>
              <a:rPr lang="en-US" sz="2800" dirty="0"/>
              <a:t>Character’s Design (Draft)</a:t>
            </a:r>
          </a:p>
          <a:p>
            <a:r>
              <a:rPr lang="en-US" sz="2800" dirty="0"/>
              <a:t>Next Step</a:t>
            </a:r>
          </a:p>
        </p:txBody>
      </p:sp>
    </p:spTree>
    <p:extLst>
      <p:ext uri="{BB962C8B-B14F-4D97-AF65-F5344CB8AC3E}">
        <p14:creationId xmlns:p14="http://schemas.microsoft.com/office/powerpoint/2010/main" val="6337383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A748D-BEEC-43A4-BFF3-B31C0275A5D9}"/>
              </a:ext>
            </a:extLst>
          </p:cNvPr>
          <p:cNvSpPr>
            <a:spLocks noGrp="1"/>
          </p:cNvSpPr>
          <p:nvPr>
            <p:ph type="title"/>
          </p:nvPr>
        </p:nvSpPr>
        <p:spPr>
          <a:xfrm>
            <a:off x="919113" y="-187543"/>
            <a:ext cx="10353762" cy="1257300"/>
          </a:xfrm>
        </p:spPr>
        <p:txBody>
          <a:bodyPr>
            <a:normAutofit/>
          </a:bodyPr>
          <a:lstStyle/>
          <a:p>
            <a:r>
              <a:rPr lang="en-US" dirty="0"/>
              <a:t>Animatic Ver 3 &amp; 4</a:t>
            </a:r>
          </a:p>
        </p:txBody>
      </p:sp>
      <p:sp>
        <p:nvSpPr>
          <p:cNvPr id="9" name="Content Placeholder 8">
            <a:extLst>
              <a:ext uri="{FF2B5EF4-FFF2-40B4-BE49-F238E27FC236}">
                <a16:creationId xmlns:a16="http://schemas.microsoft.com/office/drawing/2014/main" id="{2D189256-21AB-4FA4-B294-C0E1F81D6FF6}"/>
              </a:ext>
            </a:extLst>
          </p:cNvPr>
          <p:cNvSpPr>
            <a:spLocks noGrp="1"/>
          </p:cNvSpPr>
          <p:nvPr>
            <p:ph idx="1"/>
          </p:nvPr>
        </p:nvSpPr>
        <p:spPr>
          <a:xfrm>
            <a:off x="467205" y="792614"/>
            <a:ext cx="11690605" cy="2487895"/>
          </a:xfrm>
        </p:spPr>
        <p:txBody>
          <a:bodyPr>
            <a:noAutofit/>
          </a:bodyPr>
          <a:lstStyle/>
          <a:p>
            <a:r>
              <a:rPr lang="en-US" sz="1600"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rPr>
              <a:t>After consultation and research, I have </a:t>
            </a:r>
            <a:r>
              <a:rPr lang="en-US" sz="1600" b="1" u="sng"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rPr>
              <a:t>added new scenes to show the death gods’ reaction to the action of the girl. </a:t>
            </a:r>
            <a:endParaRPr lang="en-US" sz="1600" b="1" u="sng" dirty="0"/>
          </a:p>
          <a:p>
            <a:pPr algn="l"/>
            <a:r>
              <a:rPr lang="en-US" sz="1600" dirty="0"/>
              <a:t>Focus on: </a:t>
            </a:r>
            <a:r>
              <a:rPr lang="en-US" sz="1600" b="1" u="sng" dirty="0"/>
              <a:t>Presenting their interactions and emotional connections</a:t>
            </a:r>
          </a:p>
          <a:p>
            <a:pPr algn="l"/>
            <a:r>
              <a:rPr lang="en-US" sz="1600" dirty="0"/>
              <a:t>These scenes carried a sense of humor and information on character’s interaction. However, the inquiry of presenting human’s reaction to death was still not strong enough. So, these scenes were changed later in version 5.  </a:t>
            </a:r>
          </a:p>
          <a:p>
            <a:pPr algn="l"/>
            <a:endParaRPr lang="en-US" sz="1600" dirty="0"/>
          </a:p>
          <a:p>
            <a:pPr algn="l"/>
            <a:endParaRPr lang="en-US" sz="1600" dirty="0"/>
          </a:p>
          <a:p>
            <a:endParaRPr lang="en-US" sz="1600" b="0" i="0" dirty="0">
              <a:effectLst/>
              <a:latin typeface="Segoe UI" panose="020B0502040204020203" pitchFamily="34" charset="0"/>
            </a:endParaRPr>
          </a:p>
        </p:txBody>
      </p:sp>
      <p:pic>
        <p:nvPicPr>
          <p:cNvPr id="4" name="Picture 3" descr="A picture containing shape&#10;&#10;Description automatically generated">
            <a:extLst>
              <a:ext uri="{FF2B5EF4-FFF2-40B4-BE49-F238E27FC236}">
                <a16:creationId xmlns:a16="http://schemas.microsoft.com/office/drawing/2014/main" id="{B2CB5EB7-E422-4CB6-90E9-F39455F8F15D}"/>
              </a:ext>
            </a:extLst>
          </p:cNvPr>
          <p:cNvPicPr>
            <a:picLocks noChangeAspect="1"/>
          </p:cNvPicPr>
          <p:nvPr/>
        </p:nvPicPr>
        <p:blipFill>
          <a:blip r:embed="rId3"/>
          <a:stretch>
            <a:fillRect/>
          </a:stretch>
        </p:blipFill>
        <p:spPr>
          <a:xfrm>
            <a:off x="703422" y="3563203"/>
            <a:ext cx="3009473" cy="1865730"/>
          </a:xfrm>
          <a:prstGeom prst="rect">
            <a:avLst/>
          </a:prstGeom>
        </p:spPr>
      </p:pic>
      <p:pic>
        <p:nvPicPr>
          <p:cNvPr id="6" name="Picture 5" descr="A picture containing linedrawing&#10;&#10;Description automatically generated">
            <a:extLst>
              <a:ext uri="{FF2B5EF4-FFF2-40B4-BE49-F238E27FC236}">
                <a16:creationId xmlns:a16="http://schemas.microsoft.com/office/drawing/2014/main" id="{F4C0CA11-129A-47A0-A63F-E402D6BED1EE}"/>
              </a:ext>
            </a:extLst>
          </p:cNvPr>
          <p:cNvPicPr>
            <a:picLocks noChangeAspect="1"/>
          </p:cNvPicPr>
          <p:nvPr/>
        </p:nvPicPr>
        <p:blipFill>
          <a:blip r:embed="rId4"/>
          <a:stretch>
            <a:fillRect/>
          </a:stretch>
        </p:blipFill>
        <p:spPr>
          <a:xfrm>
            <a:off x="8840031" y="3708325"/>
            <a:ext cx="1741072" cy="1733520"/>
          </a:xfrm>
          <a:prstGeom prst="rect">
            <a:avLst/>
          </a:prstGeom>
        </p:spPr>
      </p:pic>
      <p:pic>
        <p:nvPicPr>
          <p:cNvPr id="8" name="Picture 7" descr="A picture containing linedrawing, silhouette&#10;&#10;Description automatically generated">
            <a:extLst>
              <a:ext uri="{FF2B5EF4-FFF2-40B4-BE49-F238E27FC236}">
                <a16:creationId xmlns:a16="http://schemas.microsoft.com/office/drawing/2014/main" id="{8D19BF10-8F88-4500-A11A-862BC585C163}"/>
              </a:ext>
            </a:extLst>
          </p:cNvPr>
          <p:cNvPicPr>
            <a:picLocks noChangeAspect="1"/>
          </p:cNvPicPr>
          <p:nvPr/>
        </p:nvPicPr>
        <p:blipFill>
          <a:blip r:embed="rId5"/>
          <a:stretch>
            <a:fillRect/>
          </a:stretch>
        </p:blipFill>
        <p:spPr>
          <a:xfrm>
            <a:off x="3783844" y="3708325"/>
            <a:ext cx="3107971" cy="1727064"/>
          </a:xfrm>
          <a:prstGeom prst="rect">
            <a:avLst/>
          </a:prstGeom>
        </p:spPr>
      </p:pic>
      <p:sp>
        <p:nvSpPr>
          <p:cNvPr id="10" name="TextBox 9">
            <a:extLst>
              <a:ext uri="{FF2B5EF4-FFF2-40B4-BE49-F238E27FC236}">
                <a16:creationId xmlns:a16="http://schemas.microsoft.com/office/drawing/2014/main" id="{EB47CFB5-E380-49E0-B55D-1793BFB0B626}"/>
              </a:ext>
            </a:extLst>
          </p:cNvPr>
          <p:cNvSpPr txBox="1"/>
          <p:nvPr/>
        </p:nvSpPr>
        <p:spPr>
          <a:xfrm>
            <a:off x="592326" y="2675207"/>
            <a:ext cx="5503671" cy="1015856"/>
          </a:xfrm>
          <a:prstGeom prst="rect">
            <a:avLst/>
          </a:prstGeom>
          <a:noFill/>
        </p:spPr>
        <p:txBody>
          <a:bodyPr wrap="square" rtlCol="0">
            <a:spAutoFit/>
          </a:bodyPr>
          <a:lstStyle/>
          <a:p>
            <a:pPr marL="342900" indent="-306000" defTabSz="457200">
              <a:lnSpc>
                <a:spcPct val="110000"/>
              </a:lnSpc>
              <a:spcBef>
                <a:spcPct val="20000"/>
              </a:spcBef>
              <a:spcAft>
                <a:spcPts val="600"/>
              </a:spcAft>
              <a:buClr>
                <a:schemeClr val="tx2"/>
              </a:buClr>
              <a:buSzPct val="70000"/>
              <a:buFont typeface="Wingdings 2" charset="2"/>
              <a:buChar char=""/>
            </a:pPr>
            <a:r>
              <a:rPr lang="en-AU" sz="1600" b="1" u="sng"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rPr>
              <a:t>New Scene:</a:t>
            </a:r>
          </a:p>
          <a:p>
            <a:pPr marL="342900" indent="-306000" defTabSz="457200">
              <a:lnSpc>
                <a:spcPct val="110000"/>
              </a:lnSpc>
              <a:spcBef>
                <a:spcPct val="20000"/>
              </a:spcBef>
              <a:spcAft>
                <a:spcPts val="600"/>
              </a:spcAft>
              <a:buClr>
                <a:schemeClr val="tx2"/>
              </a:buClr>
              <a:buSzPct val="70000"/>
              <a:buFont typeface="Wingdings 2" charset="2"/>
              <a:buChar char=""/>
            </a:pPr>
            <a:r>
              <a:rPr lang="en-AU" sz="1600"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rPr>
              <a:t>Hecate has waited too long for the girl to accept the truth, It feels boring and falls asleep</a:t>
            </a:r>
          </a:p>
        </p:txBody>
      </p:sp>
      <p:sp>
        <p:nvSpPr>
          <p:cNvPr id="12" name="TextBox 11">
            <a:extLst>
              <a:ext uri="{FF2B5EF4-FFF2-40B4-BE49-F238E27FC236}">
                <a16:creationId xmlns:a16="http://schemas.microsoft.com/office/drawing/2014/main" id="{2ECD7542-DFBE-440E-A547-5A3B1CE4F672}"/>
              </a:ext>
            </a:extLst>
          </p:cNvPr>
          <p:cNvSpPr txBox="1"/>
          <p:nvPr/>
        </p:nvSpPr>
        <p:spPr>
          <a:xfrm>
            <a:off x="7479840" y="5623386"/>
            <a:ext cx="8579976" cy="1077218"/>
          </a:xfrm>
          <a:prstGeom prst="rect">
            <a:avLst/>
          </a:prstGeom>
          <a:noFill/>
        </p:spPr>
        <p:txBody>
          <a:bodyPr wrap="square">
            <a:spAutoFit/>
          </a:bodyPr>
          <a:lstStyle/>
          <a:p>
            <a:pPr algn="l"/>
            <a:r>
              <a:rPr lang="en-US" sz="1600" b="1" u="sng"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rPr>
              <a:t>Animatic </a:t>
            </a:r>
            <a:r>
              <a:rPr lang="en-US" sz="1600" b="1" u="sng" dirty="0" err="1">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rPr>
              <a:t>ver</a:t>
            </a:r>
            <a:r>
              <a:rPr lang="en-US" sz="1600" b="1" u="sng"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rPr>
              <a:t> 3: </a:t>
            </a:r>
            <a:r>
              <a:rPr lang="en-US" sz="1600"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rPr>
              <a:t>https://youtu.be/NzQr3LS6MnE</a:t>
            </a:r>
          </a:p>
          <a:p>
            <a:pPr algn="l"/>
            <a:r>
              <a:rPr lang="en-US" sz="1600" b="1" u="sng"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rPr>
              <a:t>Testing(1):</a:t>
            </a:r>
            <a:r>
              <a:rPr lang="en-US" sz="1600"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rPr>
              <a:t>https://youtu.be/MfTf-LN2pIM</a:t>
            </a:r>
          </a:p>
          <a:p>
            <a:pPr algn="l"/>
            <a:r>
              <a:rPr lang="en-US" sz="1600" b="1" u="sng"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rPr>
              <a:t>Testing(2):</a:t>
            </a:r>
            <a:r>
              <a:rPr lang="en-US" sz="1600"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rPr>
              <a:t>https://youtu.be/c1uRELsaywM</a:t>
            </a:r>
          </a:p>
          <a:p>
            <a:pPr algn="l"/>
            <a:r>
              <a:rPr lang="en-US" sz="1600" b="1" u="sng"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rPr>
              <a:t>Animatic </a:t>
            </a:r>
            <a:r>
              <a:rPr lang="en-US" sz="1600" b="1" u="sng" dirty="0" err="1">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rPr>
              <a:t>ver</a:t>
            </a:r>
            <a:r>
              <a:rPr lang="en-US" sz="1600" b="1" u="sng"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rPr>
              <a:t> 4:</a:t>
            </a:r>
            <a:r>
              <a:rPr lang="en-US" sz="1600"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rPr>
              <a:t>https://youtu.be/kCX9tOsbwGE</a:t>
            </a:r>
          </a:p>
        </p:txBody>
      </p:sp>
      <p:sp>
        <p:nvSpPr>
          <p:cNvPr id="14" name="TextBox 13">
            <a:extLst>
              <a:ext uri="{FF2B5EF4-FFF2-40B4-BE49-F238E27FC236}">
                <a16:creationId xmlns:a16="http://schemas.microsoft.com/office/drawing/2014/main" id="{FC80A9A1-C48D-4336-906C-C864F9658E5C}"/>
              </a:ext>
            </a:extLst>
          </p:cNvPr>
          <p:cNvSpPr txBox="1"/>
          <p:nvPr/>
        </p:nvSpPr>
        <p:spPr>
          <a:xfrm>
            <a:off x="7479840" y="2674184"/>
            <a:ext cx="4461455" cy="1015856"/>
          </a:xfrm>
          <a:prstGeom prst="rect">
            <a:avLst/>
          </a:prstGeom>
          <a:noFill/>
        </p:spPr>
        <p:txBody>
          <a:bodyPr wrap="square" rtlCol="0">
            <a:spAutoFit/>
          </a:bodyPr>
          <a:lstStyle>
            <a:defPPr>
              <a:defRPr lang="en-US"/>
            </a:defPPr>
            <a:lvl1pPr marL="342900" indent="-306000" defTabSz="457200">
              <a:lnSpc>
                <a:spcPct val="110000"/>
              </a:lnSpc>
              <a:spcBef>
                <a:spcPct val="20000"/>
              </a:spcBef>
              <a:spcAft>
                <a:spcPts val="600"/>
              </a:spcAft>
              <a:buClr>
                <a:schemeClr val="tx2"/>
              </a:buClr>
              <a:buSzPct val="70000"/>
              <a:buFont typeface="Wingdings 2" charset="2"/>
              <a:buChar char=""/>
              <a:defRPr sz="16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defRPr>
            </a:lvl1pPr>
          </a:lstStyle>
          <a:p>
            <a:r>
              <a:rPr lang="en-AU" b="1" u="sng" dirty="0"/>
              <a:t>New Scene:</a:t>
            </a:r>
          </a:p>
          <a:p>
            <a:r>
              <a:rPr lang="en-AU" dirty="0"/>
              <a:t>Thanatos cannot wait to eat the girl’s again. It wears apron and waits for it’s “food”.</a:t>
            </a:r>
          </a:p>
        </p:txBody>
      </p:sp>
    </p:spTree>
    <p:extLst>
      <p:ext uri="{BB962C8B-B14F-4D97-AF65-F5344CB8AC3E}">
        <p14:creationId xmlns:p14="http://schemas.microsoft.com/office/powerpoint/2010/main" val="26890897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0899CE-487E-4E27-877C-34E7379A153B}"/>
              </a:ext>
            </a:extLst>
          </p:cNvPr>
          <p:cNvSpPr>
            <a:spLocks noGrp="1"/>
          </p:cNvSpPr>
          <p:nvPr>
            <p:ph type="title"/>
          </p:nvPr>
        </p:nvSpPr>
        <p:spPr>
          <a:xfrm>
            <a:off x="858694" y="-81530"/>
            <a:ext cx="10353762" cy="1257300"/>
          </a:xfrm>
        </p:spPr>
        <p:txBody>
          <a:bodyPr/>
          <a:lstStyle/>
          <a:p>
            <a:r>
              <a:rPr lang="en-AU" dirty="0"/>
              <a:t>The Animatic (Ver 5) for Folio 1</a:t>
            </a:r>
          </a:p>
        </p:txBody>
      </p:sp>
      <p:sp>
        <p:nvSpPr>
          <p:cNvPr id="3" name="Content Placeholder 2">
            <a:extLst>
              <a:ext uri="{FF2B5EF4-FFF2-40B4-BE49-F238E27FC236}">
                <a16:creationId xmlns:a16="http://schemas.microsoft.com/office/drawing/2014/main" id="{F1A859CA-D21B-4B24-845A-6A912344D5AD}"/>
              </a:ext>
            </a:extLst>
          </p:cNvPr>
          <p:cNvSpPr>
            <a:spLocks noGrp="1"/>
          </p:cNvSpPr>
          <p:nvPr>
            <p:ph idx="1"/>
          </p:nvPr>
        </p:nvSpPr>
        <p:spPr>
          <a:xfrm>
            <a:off x="267841" y="890544"/>
            <a:ext cx="11535467" cy="2154660"/>
          </a:xfrm>
        </p:spPr>
        <p:txBody>
          <a:bodyPr>
            <a:normAutofit fontScale="85000" lnSpcReduction="20000"/>
          </a:bodyPr>
          <a:lstStyle/>
          <a:p>
            <a:pPr algn="l"/>
            <a:r>
              <a:rPr lang="en-US" sz="2400" dirty="0"/>
              <a:t>Focus on: Strengthening the emotional impact through visual transformation, increasing the tensions on how the character running away from death.  </a:t>
            </a:r>
          </a:p>
          <a:p>
            <a:r>
              <a:rPr lang="en-US" sz="1900" dirty="0"/>
              <a:t>Music are from </a:t>
            </a:r>
            <a:r>
              <a:rPr lang="en-US" sz="1900" dirty="0" err="1"/>
              <a:t>Uppbeats</a:t>
            </a:r>
            <a:r>
              <a:rPr lang="en-US" sz="1900" dirty="0"/>
              <a:t>: </a:t>
            </a:r>
          </a:p>
          <a:p>
            <a:r>
              <a:rPr lang="en-US" sz="1900" dirty="0"/>
              <a:t>https://uppbeat.io/t/richard-bodgers/dangerous-times </a:t>
            </a:r>
          </a:p>
          <a:p>
            <a:r>
              <a:rPr lang="en-US" sz="1900" dirty="0"/>
              <a:t>https://uppbeat.io/t/yeti-music/death-of-a-friend </a:t>
            </a:r>
          </a:p>
          <a:p>
            <a:r>
              <a:rPr lang="en-US" sz="1900" dirty="0"/>
              <a:t>https://uppbeat.io/t/paulo-kalazzi/heros-time</a:t>
            </a:r>
          </a:p>
          <a:p>
            <a:endParaRPr lang="en-AU" dirty="0"/>
          </a:p>
        </p:txBody>
      </p:sp>
      <p:sp>
        <p:nvSpPr>
          <p:cNvPr id="5" name="TextBox 4">
            <a:extLst>
              <a:ext uri="{FF2B5EF4-FFF2-40B4-BE49-F238E27FC236}">
                <a16:creationId xmlns:a16="http://schemas.microsoft.com/office/drawing/2014/main" id="{5EE107AD-BEC7-49B5-89B5-E0ABCFE148FF}"/>
              </a:ext>
            </a:extLst>
          </p:cNvPr>
          <p:cNvSpPr txBox="1"/>
          <p:nvPr/>
        </p:nvSpPr>
        <p:spPr>
          <a:xfrm>
            <a:off x="589026" y="3045204"/>
            <a:ext cx="5320014" cy="307777"/>
          </a:xfrm>
          <a:prstGeom prst="rect">
            <a:avLst/>
          </a:prstGeom>
          <a:noFill/>
        </p:spPr>
        <p:txBody>
          <a:bodyPr wrap="square">
            <a:spAutoFit/>
          </a:bodyPr>
          <a:lstStyle/>
          <a:p>
            <a:pPr algn="l"/>
            <a:r>
              <a:rPr lang="en-US" sz="1400" dirty="0"/>
              <a:t>Animatic </a:t>
            </a:r>
            <a:r>
              <a:rPr lang="en-US" sz="1400" dirty="0" err="1"/>
              <a:t>ver</a:t>
            </a:r>
            <a:r>
              <a:rPr lang="en-US" sz="1400" dirty="0"/>
              <a:t> 5 (without Audio) : https://youtu.be/__3qjhpzjtI</a:t>
            </a:r>
          </a:p>
        </p:txBody>
      </p:sp>
      <p:sp>
        <p:nvSpPr>
          <p:cNvPr id="7" name="TextBox 6">
            <a:extLst>
              <a:ext uri="{FF2B5EF4-FFF2-40B4-BE49-F238E27FC236}">
                <a16:creationId xmlns:a16="http://schemas.microsoft.com/office/drawing/2014/main" id="{2E6E869B-FB57-4F44-94DB-E09501F877E8}"/>
              </a:ext>
            </a:extLst>
          </p:cNvPr>
          <p:cNvSpPr txBox="1"/>
          <p:nvPr/>
        </p:nvSpPr>
        <p:spPr>
          <a:xfrm>
            <a:off x="6282962" y="3045203"/>
            <a:ext cx="6185482" cy="307777"/>
          </a:xfrm>
          <a:prstGeom prst="rect">
            <a:avLst/>
          </a:prstGeom>
          <a:noFill/>
        </p:spPr>
        <p:txBody>
          <a:bodyPr wrap="square">
            <a:spAutoFit/>
          </a:bodyPr>
          <a:lstStyle/>
          <a:p>
            <a:r>
              <a:rPr lang="en-US" sz="1400" dirty="0"/>
              <a:t>Animatic </a:t>
            </a:r>
            <a:r>
              <a:rPr lang="en-US" sz="1400" dirty="0" err="1"/>
              <a:t>ver</a:t>
            </a:r>
            <a:r>
              <a:rPr lang="en-US" sz="1400" dirty="0"/>
              <a:t> 5 (with Audio Sample) : https://youtu.be/9jIhp32Gmhw</a:t>
            </a:r>
          </a:p>
        </p:txBody>
      </p:sp>
      <p:pic>
        <p:nvPicPr>
          <p:cNvPr id="8" name="Online Media 7" title="Studio2 Animatic 5">
            <a:hlinkClick r:id="" action="ppaction://media"/>
            <a:extLst>
              <a:ext uri="{FF2B5EF4-FFF2-40B4-BE49-F238E27FC236}">
                <a16:creationId xmlns:a16="http://schemas.microsoft.com/office/drawing/2014/main" id="{E92F667E-63D7-4B0C-BC1D-45D390EDB684}"/>
              </a:ext>
            </a:extLst>
          </p:cNvPr>
          <p:cNvPicPr>
            <a:picLocks noRot="1" noChangeAspect="1"/>
          </p:cNvPicPr>
          <p:nvPr>
            <a:videoFile r:link="rId1"/>
          </p:nvPr>
        </p:nvPicPr>
        <p:blipFill>
          <a:blip r:embed="rId4"/>
          <a:stretch>
            <a:fillRect/>
          </a:stretch>
        </p:blipFill>
        <p:spPr>
          <a:xfrm>
            <a:off x="388692" y="3411655"/>
            <a:ext cx="5081768" cy="2871199"/>
          </a:xfrm>
          <a:prstGeom prst="rect">
            <a:avLst/>
          </a:prstGeom>
        </p:spPr>
      </p:pic>
      <p:pic>
        <p:nvPicPr>
          <p:cNvPr id="9" name="Online Media 8" title="Studio 2 Animatic5  with Sound Sample">
            <a:hlinkClick r:id="" action="ppaction://media"/>
            <a:extLst>
              <a:ext uri="{FF2B5EF4-FFF2-40B4-BE49-F238E27FC236}">
                <a16:creationId xmlns:a16="http://schemas.microsoft.com/office/drawing/2014/main" id="{4D6AE00D-C28C-49DB-82BB-A595F0879763}"/>
              </a:ext>
            </a:extLst>
          </p:cNvPr>
          <p:cNvPicPr>
            <a:picLocks noRot="1" noChangeAspect="1"/>
          </p:cNvPicPr>
          <p:nvPr>
            <a:videoFile r:link="rId2"/>
          </p:nvPr>
        </p:nvPicPr>
        <p:blipFill>
          <a:blip r:embed="rId5"/>
          <a:stretch>
            <a:fillRect/>
          </a:stretch>
        </p:blipFill>
        <p:spPr>
          <a:xfrm>
            <a:off x="6230224" y="3440273"/>
            <a:ext cx="5081768" cy="2871199"/>
          </a:xfrm>
          <a:prstGeom prst="rect">
            <a:avLst/>
          </a:prstGeom>
        </p:spPr>
      </p:pic>
    </p:spTree>
    <p:extLst>
      <p:ext uri="{BB962C8B-B14F-4D97-AF65-F5344CB8AC3E}">
        <p14:creationId xmlns:p14="http://schemas.microsoft.com/office/powerpoint/2010/main" val="2948892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8"/>
                </p:tgtEl>
              </p:cMediaNode>
            </p:video>
            <p:seq concurrent="1" nextAc="seek">
              <p:cTn id="12" restart="whenNotActive" fill="hold" evtFilter="cancelBubble" nodeType="interactiveSeq">
                <p:stCondLst>
                  <p:cond evt="onClick" delay="0">
                    <p:tgtEl>
                      <p:spTgt spid="8"/>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8"/>
                                        </p:tgtEl>
                                      </p:cBhvr>
                                    </p:cmd>
                                  </p:childTnLst>
                                </p:cTn>
                              </p:par>
                            </p:childTnLst>
                          </p:cTn>
                        </p:par>
                      </p:childTnLst>
                    </p:cTn>
                  </p:par>
                </p:childTnLst>
              </p:cTn>
              <p:nextCondLst>
                <p:cond evt="onClick" delay="0">
                  <p:tgtEl>
                    <p:spTgt spid="8"/>
                  </p:tgtEl>
                </p:cond>
              </p:nextCondLst>
            </p:seq>
            <p:video>
              <p:cMediaNode vol="80000">
                <p:cTn id="17" fill="hold" display="0">
                  <p:stCondLst>
                    <p:cond delay="indefinite"/>
                  </p:stCondLst>
                </p:cTn>
                <p:tgtEl>
                  <p:spTgt spid="9"/>
                </p:tgtEl>
              </p:cMediaNode>
            </p:video>
            <p:seq concurrent="1" nextAc="seek">
              <p:cTn id="18" restart="whenNotActive" fill="hold" evtFilter="cancelBubble" nodeType="interactiveSeq">
                <p:stCondLst>
                  <p:cond evt="onClick" delay="0">
                    <p:tgtEl>
                      <p:spTgt spid="9"/>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5EB19B-4499-4D98-A96E-3B66194FF068}"/>
              </a:ext>
            </a:extLst>
          </p:cNvPr>
          <p:cNvSpPr>
            <a:spLocks noGrp="1"/>
          </p:cNvSpPr>
          <p:nvPr>
            <p:ph type="title"/>
          </p:nvPr>
        </p:nvSpPr>
        <p:spPr>
          <a:xfrm>
            <a:off x="913795" y="-190499"/>
            <a:ext cx="10353762" cy="1257300"/>
          </a:xfrm>
        </p:spPr>
        <p:txBody>
          <a:bodyPr>
            <a:normAutofit fontScale="90000"/>
          </a:bodyPr>
          <a:lstStyle/>
          <a:p>
            <a:r>
              <a:rPr lang="en-AU" dirty="0"/>
              <a:t>Designs – Mood board for character and settings</a:t>
            </a:r>
          </a:p>
        </p:txBody>
      </p:sp>
      <p:sp>
        <p:nvSpPr>
          <p:cNvPr id="5" name="Content Placeholder 4">
            <a:extLst>
              <a:ext uri="{FF2B5EF4-FFF2-40B4-BE49-F238E27FC236}">
                <a16:creationId xmlns:a16="http://schemas.microsoft.com/office/drawing/2014/main" id="{A4D34815-5486-401D-B8A1-4D41A1098A82}"/>
              </a:ext>
            </a:extLst>
          </p:cNvPr>
          <p:cNvSpPr>
            <a:spLocks noGrp="1"/>
          </p:cNvSpPr>
          <p:nvPr>
            <p:ph idx="1"/>
          </p:nvPr>
        </p:nvSpPr>
        <p:spPr>
          <a:xfrm>
            <a:off x="203675" y="938314"/>
            <a:ext cx="11063881" cy="4439029"/>
          </a:xfrm>
        </p:spPr>
        <p:txBody>
          <a:bodyPr>
            <a:normAutofit/>
          </a:bodyPr>
          <a:lstStyle/>
          <a:p>
            <a:r>
              <a:rPr lang="en-AU" sz="3200" dirty="0">
                <a:solidFill>
                  <a:srgbClr val="FF0000"/>
                </a:solidFill>
              </a:rPr>
              <a:t>These are not my works</a:t>
            </a:r>
          </a:p>
        </p:txBody>
      </p:sp>
      <p:pic>
        <p:nvPicPr>
          <p:cNvPr id="8" name="Picture 7" descr="A screenshot of a computer game&#10;&#10;Description automatically generated with low confidence">
            <a:extLst>
              <a:ext uri="{FF2B5EF4-FFF2-40B4-BE49-F238E27FC236}">
                <a16:creationId xmlns:a16="http://schemas.microsoft.com/office/drawing/2014/main" id="{BC1D98CD-3118-411D-B2A5-B22D6BF95539}"/>
              </a:ext>
            </a:extLst>
          </p:cNvPr>
          <p:cNvPicPr>
            <a:picLocks noChangeAspect="1"/>
          </p:cNvPicPr>
          <p:nvPr/>
        </p:nvPicPr>
        <p:blipFill rotWithShape="1">
          <a:blip r:embed="rId2">
            <a:extLst>
              <a:ext uri="{28A0092B-C50C-407E-A947-70E740481C1C}">
                <a14:useLocalDpi xmlns:a14="http://schemas.microsoft.com/office/drawing/2010/main" val="0"/>
              </a:ext>
            </a:extLst>
          </a:blip>
          <a:srcRect l="35792" t="39381" r="34049" b="41542"/>
          <a:stretch/>
        </p:blipFill>
        <p:spPr>
          <a:xfrm>
            <a:off x="3484438" y="1382178"/>
            <a:ext cx="8185655" cy="5133035"/>
          </a:xfrm>
          <a:prstGeom prst="rect">
            <a:avLst/>
          </a:prstGeom>
        </p:spPr>
      </p:pic>
      <p:pic>
        <p:nvPicPr>
          <p:cNvPr id="9" name="Picture 8" descr="A screenshot of a computer game&#10;&#10;Description automatically generated with low confidence">
            <a:extLst>
              <a:ext uri="{FF2B5EF4-FFF2-40B4-BE49-F238E27FC236}">
                <a16:creationId xmlns:a16="http://schemas.microsoft.com/office/drawing/2014/main" id="{9ECF728C-CA8F-409A-BDEB-341144F85BD2}"/>
              </a:ext>
            </a:extLst>
          </p:cNvPr>
          <p:cNvPicPr>
            <a:picLocks noChangeAspect="1"/>
          </p:cNvPicPr>
          <p:nvPr/>
        </p:nvPicPr>
        <p:blipFill rotWithShape="1">
          <a:blip r:embed="rId2">
            <a:extLst>
              <a:ext uri="{28A0092B-C50C-407E-A947-70E740481C1C}">
                <a14:useLocalDpi xmlns:a14="http://schemas.microsoft.com/office/drawing/2010/main" val="0"/>
              </a:ext>
            </a:extLst>
          </a:blip>
          <a:srcRect l="35623" t="59609" r="53854" b="25926"/>
          <a:stretch/>
        </p:blipFill>
        <p:spPr>
          <a:xfrm>
            <a:off x="-77822" y="1570209"/>
            <a:ext cx="3698759" cy="5040179"/>
          </a:xfrm>
          <a:prstGeom prst="rect">
            <a:avLst/>
          </a:prstGeom>
        </p:spPr>
      </p:pic>
    </p:spTree>
    <p:extLst>
      <p:ext uri="{BB962C8B-B14F-4D97-AF65-F5344CB8AC3E}">
        <p14:creationId xmlns:p14="http://schemas.microsoft.com/office/powerpoint/2010/main" val="10286658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05B6AA-845E-4717-8163-566FEBE59EF9}"/>
              </a:ext>
            </a:extLst>
          </p:cNvPr>
          <p:cNvSpPr>
            <a:spLocks noGrp="1"/>
          </p:cNvSpPr>
          <p:nvPr>
            <p:ph type="title"/>
          </p:nvPr>
        </p:nvSpPr>
        <p:spPr>
          <a:xfrm>
            <a:off x="-155500" y="65490"/>
            <a:ext cx="12502999" cy="1257300"/>
          </a:xfrm>
        </p:spPr>
        <p:txBody>
          <a:bodyPr>
            <a:normAutofit fontScale="90000"/>
          </a:bodyPr>
          <a:lstStyle/>
          <a:p>
            <a:r>
              <a:rPr lang="en-AU" dirty="0"/>
              <a:t>Designs – Mood board for colour, style and camera angles</a:t>
            </a:r>
          </a:p>
        </p:txBody>
      </p:sp>
      <p:sp>
        <p:nvSpPr>
          <p:cNvPr id="3" name="Content Placeholder 2">
            <a:extLst>
              <a:ext uri="{FF2B5EF4-FFF2-40B4-BE49-F238E27FC236}">
                <a16:creationId xmlns:a16="http://schemas.microsoft.com/office/drawing/2014/main" id="{7498D55F-EC34-413E-A9C0-993BE46FE9F2}"/>
              </a:ext>
            </a:extLst>
          </p:cNvPr>
          <p:cNvSpPr>
            <a:spLocks noGrp="1"/>
          </p:cNvSpPr>
          <p:nvPr>
            <p:ph idx="1"/>
          </p:nvPr>
        </p:nvSpPr>
        <p:spPr>
          <a:xfrm>
            <a:off x="175564" y="1069771"/>
            <a:ext cx="10353762" cy="3714749"/>
          </a:xfrm>
        </p:spPr>
        <p:txBody>
          <a:bodyPr>
            <a:normAutofit/>
          </a:bodyPr>
          <a:lstStyle/>
          <a:p>
            <a:r>
              <a:rPr lang="en-AU" sz="3200" dirty="0">
                <a:solidFill>
                  <a:srgbClr val="FF0000"/>
                </a:solidFill>
              </a:rPr>
              <a:t>These are not my works</a:t>
            </a:r>
          </a:p>
        </p:txBody>
      </p:sp>
      <p:pic>
        <p:nvPicPr>
          <p:cNvPr id="4" name="Picture 3" descr="A screenshot of a computer game&#10;&#10;Description automatically generated with low confidence">
            <a:extLst>
              <a:ext uri="{FF2B5EF4-FFF2-40B4-BE49-F238E27FC236}">
                <a16:creationId xmlns:a16="http://schemas.microsoft.com/office/drawing/2014/main" id="{71B104C0-C4B9-4C1F-965A-3F552DDA3E40}"/>
              </a:ext>
            </a:extLst>
          </p:cNvPr>
          <p:cNvPicPr>
            <a:picLocks noChangeAspect="1"/>
          </p:cNvPicPr>
          <p:nvPr/>
        </p:nvPicPr>
        <p:blipFill rotWithShape="1">
          <a:blip r:embed="rId2">
            <a:extLst>
              <a:ext uri="{28A0092B-C50C-407E-A947-70E740481C1C}">
                <a14:useLocalDpi xmlns:a14="http://schemas.microsoft.com/office/drawing/2010/main" val="0"/>
              </a:ext>
            </a:extLst>
          </a:blip>
          <a:srcRect l="48151" t="58478" r="33651" b="27231"/>
          <a:stretch/>
        </p:blipFill>
        <p:spPr>
          <a:xfrm>
            <a:off x="294428" y="1874191"/>
            <a:ext cx="5254018" cy="4090380"/>
          </a:xfrm>
          <a:prstGeom prst="rect">
            <a:avLst/>
          </a:prstGeom>
        </p:spPr>
      </p:pic>
      <p:pic>
        <p:nvPicPr>
          <p:cNvPr id="5" name="Picture 4" descr="A screenshot of a computer game&#10;&#10;Description automatically generated with low confidence">
            <a:extLst>
              <a:ext uri="{FF2B5EF4-FFF2-40B4-BE49-F238E27FC236}">
                <a16:creationId xmlns:a16="http://schemas.microsoft.com/office/drawing/2014/main" id="{50B29A18-4028-42C0-A2FF-27DD5A5006CE}"/>
              </a:ext>
            </a:extLst>
          </p:cNvPr>
          <p:cNvPicPr>
            <a:picLocks noChangeAspect="1"/>
          </p:cNvPicPr>
          <p:nvPr/>
        </p:nvPicPr>
        <p:blipFill rotWithShape="1">
          <a:blip r:embed="rId2">
            <a:extLst>
              <a:ext uri="{28A0092B-C50C-407E-A947-70E740481C1C}">
                <a14:useLocalDpi xmlns:a14="http://schemas.microsoft.com/office/drawing/2010/main" val="0"/>
              </a:ext>
            </a:extLst>
          </a:blip>
          <a:srcRect l="48151" t="72977" r="33651" b="13666"/>
          <a:stretch/>
        </p:blipFill>
        <p:spPr>
          <a:xfrm>
            <a:off x="5848333" y="2100694"/>
            <a:ext cx="5777834" cy="4204454"/>
          </a:xfrm>
          <a:prstGeom prst="rect">
            <a:avLst/>
          </a:prstGeom>
        </p:spPr>
      </p:pic>
    </p:spTree>
    <p:extLst>
      <p:ext uri="{BB962C8B-B14F-4D97-AF65-F5344CB8AC3E}">
        <p14:creationId xmlns:p14="http://schemas.microsoft.com/office/powerpoint/2010/main" val="2934225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1B44C5-A586-448A-8757-48F1CD6BC9FB}"/>
              </a:ext>
            </a:extLst>
          </p:cNvPr>
          <p:cNvSpPr>
            <a:spLocks noGrp="1"/>
          </p:cNvSpPr>
          <p:nvPr>
            <p:ph type="title"/>
          </p:nvPr>
        </p:nvSpPr>
        <p:spPr>
          <a:xfrm>
            <a:off x="-2852927" y="-76200"/>
            <a:ext cx="10353762" cy="1257300"/>
          </a:xfrm>
        </p:spPr>
        <p:txBody>
          <a:bodyPr/>
          <a:lstStyle/>
          <a:p>
            <a:r>
              <a:rPr lang="en-AU" dirty="0"/>
              <a:t>Characters’ drafts</a:t>
            </a:r>
          </a:p>
        </p:txBody>
      </p:sp>
      <p:pic>
        <p:nvPicPr>
          <p:cNvPr id="5" name="Content Placeholder 4" descr="A picture containing text&#10;&#10;Description automatically generated">
            <a:extLst>
              <a:ext uri="{FF2B5EF4-FFF2-40B4-BE49-F238E27FC236}">
                <a16:creationId xmlns:a16="http://schemas.microsoft.com/office/drawing/2014/main" id="{70C24F9A-61A6-488B-8AE6-881612EA44B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839200" y="3800476"/>
            <a:ext cx="2850201" cy="2850201"/>
          </a:xfrm>
        </p:spPr>
      </p:pic>
      <p:pic>
        <p:nvPicPr>
          <p:cNvPr id="7" name="Picture 6" descr="Shape, engineering drawing&#10;&#10;Description automatically generated">
            <a:extLst>
              <a:ext uri="{FF2B5EF4-FFF2-40B4-BE49-F238E27FC236}">
                <a16:creationId xmlns:a16="http://schemas.microsoft.com/office/drawing/2014/main" id="{B7273288-98AC-45FC-B08E-7A226BD491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39200" y="950275"/>
            <a:ext cx="2852840" cy="2850201"/>
          </a:xfrm>
          <a:prstGeom prst="rect">
            <a:avLst/>
          </a:prstGeom>
        </p:spPr>
      </p:pic>
      <p:pic>
        <p:nvPicPr>
          <p:cNvPr id="9" name="Picture 8" descr="A picture containing linedrawing&#10;&#10;Description automatically generated">
            <a:extLst>
              <a:ext uri="{FF2B5EF4-FFF2-40B4-BE49-F238E27FC236}">
                <a16:creationId xmlns:a16="http://schemas.microsoft.com/office/drawing/2014/main" id="{C7252AAD-9332-4F56-A694-1AC89538470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71564" y="1294991"/>
            <a:ext cx="3704403" cy="2619376"/>
          </a:xfrm>
          <a:prstGeom prst="rect">
            <a:avLst/>
          </a:prstGeom>
        </p:spPr>
      </p:pic>
      <p:pic>
        <p:nvPicPr>
          <p:cNvPr id="11" name="Picture 10" descr="Diagram&#10;&#10;Description automatically generated with medium confidence">
            <a:extLst>
              <a:ext uri="{FF2B5EF4-FFF2-40B4-BE49-F238E27FC236}">
                <a16:creationId xmlns:a16="http://schemas.microsoft.com/office/drawing/2014/main" id="{88C3473A-8CCF-42B8-9497-D3695CA8CE4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71566" y="3914367"/>
            <a:ext cx="3704401" cy="2619375"/>
          </a:xfrm>
          <a:prstGeom prst="rect">
            <a:avLst/>
          </a:prstGeom>
        </p:spPr>
      </p:pic>
      <p:pic>
        <p:nvPicPr>
          <p:cNvPr id="13" name="Picture 12" descr="A picture containing linedrawing&#10;&#10;Description automatically generated">
            <a:extLst>
              <a:ext uri="{FF2B5EF4-FFF2-40B4-BE49-F238E27FC236}">
                <a16:creationId xmlns:a16="http://schemas.microsoft.com/office/drawing/2014/main" id="{1AC71328-FF86-4B99-878D-CBB41C128FD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5577" y="1376362"/>
            <a:ext cx="3542755" cy="2505075"/>
          </a:xfrm>
          <a:prstGeom prst="rect">
            <a:avLst/>
          </a:prstGeom>
        </p:spPr>
      </p:pic>
      <p:pic>
        <p:nvPicPr>
          <p:cNvPr id="15" name="Picture 14" descr="A picture containing linedrawing&#10;&#10;Description automatically generated">
            <a:extLst>
              <a:ext uri="{FF2B5EF4-FFF2-40B4-BE49-F238E27FC236}">
                <a16:creationId xmlns:a16="http://schemas.microsoft.com/office/drawing/2014/main" id="{8CCE18B1-1E46-423F-9C99-9623A4F60D2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65576" y="3876675"/>
            <a:ext cx="3542756" cy="2657067"/>
          </a:xfrm>
          <a:prstGeom prst="rect">
            <a:avLst/>
          </a:prstGeom>
        </p:spPr>
      </p:pic>
      <p:sp>
        <p:nvSpPr>
          <p:cNvPr id="16" name="TextBox 15">
            <a:extLst>
              <a:ext uri="{FF2B5EF4-FFF2-40B4-BE49-F238E27FC236}">
                <a16:creationId xmlns:a16="http://schemas.microsoft.com/office/drawing/2014/main" id="{506174F5-9475-49A6-B6E6-73DE674F2753}"/>
              </a:ext>
            </a:extLst>
          </p:cNvPr>
          <p:cNvSpPr txBox="1"/>
          <p:nvPr/>
        </p:nvSpPr>
        <p:spPr>
          <a:xfrm>
            <a:off x="665576" y="1007030"/>
            <a:ext cx="1036117" cy="369332"/>
          </a:xfrm>
          <a:prstGeom prst="rect">
            <a:avLst/>
          </a:prstGeom>
          <a:noFill/>
        </p:spPr>
        <p:txBody>
          <a:bodyPr wrap="none" rtlCol="0">
            <a:spAutoFit/>
          </a:bodyPr>
          <a:lstStyle/>
          <a:p>
            <a:r>
              <a:rPr lang="en-AU" dirty="0"/>
              <a:t>Thanatos</a:t>
            </a:r>
          </a:p>
        </p:txBody>
      </p:sp>
      <p:sp>
        <p:nvSpPr>
          <p:cNvPr id="19" name="TextBox 18">
            <a:extLst>
              <a:ext uri="{FF2B5EF4-FFF2-40B4-BE49-F238E27FC236}">
                <a16:creationId xmlns:a16="http://schemas.microsoft.com/office/drawing/2014/main" id="{04C8A865-24C6-4F6A-92D6-E1B0D312DF27}"/>
              </a:ext>
            </a:extLst>
          </p:cNvPr>
          <p:cNvSpPr txBox="1"/>
          <p:nvPr/>
        </p:nvSpPr>
        <p:spPr>
          <a:xfrm>
            <a:off x="4671564" y="950275"/>
            <a:ext cx="888833" cy="369332"/>
          </a:xfrm>
          <a:prstGeom prst="rect">
            <a:avLst/>
          </a:prstGeom>
          <a:noFill/>
        </p:spPr>
        <p:txBody>
          <a:bodyPr wrap="none" rtlCol="0">
            <a:spAutoFit/>
          </a:bodyPr>
          <a:lstStyle/>
          <a:p>
            <a:r>
              <a:rPr lang="en-AU" dirty="0" err="1"/>
              <a:t>Hecates</a:t>
            </a:r>
            <a:endParaRPr lang="en-AU" dirty="0"/>
          </a:p>
        </p:txBody>
      </p:sp>
      <p:sp>
        <p:nvSpPr>
          <p:cNvPr id="20" name="TextBox 19">
            <a:extLst>
              <a:ext uri="{FF2B5EF4-FFF2-40B4-BE49-F238E27FC236}">
                <a16:creationId xmlns:a16="http://schemas.microsoft.com/office/drawing/2014/main" id="{04C4E2B0-34E3-4A82-9BD7-A17D39CAE2A2}"/>
              </a:ext>
            </a:extLst>
          </p:cNvPr>
          <p:cNvSpPr txBox="1"/>
          <p:nvPr/>
        </p:nvSpPr>
        <p:spPr>
          <a:xfrm>
            <a:off x="8779379" y="580943"/>
            <a:ext cx="2501903" cy="369332"/>
          </a:xfrm>
          <a:prstGeom prst="rect">
            <a:avLst/>
          </a:prstGeom>
          <a:noFill/>
        </p:spPr>
        <p:txBody>
          <a:bodyPr wrap="none" rtlCol="0">
            <a:spAutoFit/>
          </a:bodyPr>
          <a:lstStyle/>
          <a:p>
            <a:r>
              <a:rPr lang="en-AU" dirty="0"/>
              <a:t>Main Character – the girl</a:t>
            </a:r>
          </a:p>
        </p:txBody>
      </p:sp>
    </p:spTree>
    <p:extLst>
      <p:ext uri="{BB962C8B-B14F-4D97-AF65-F5344CB8AC3E}">
        <p14:creationId xmlns:p14="http://schemas.microsoft.com/office/powerpoint/2010/main" val="3379339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02AEF1-797C-4956-9994-B41DA9F5B901}"/>
              </a:ext>
            </a:extLst>
          </p:cNvPr>
          <p:cNvSpPr>
            <a:spLocks noGrp="1"/>
          </p:cNvSpPr>
          <p:nvPr>
            <p:ph type="title"/>
          </p:nvPr>
        </p:nvSpPr>
        <p:spPr>
          <a:xfrm>
            <a:off x="919119" y="248874"/>
            <a:ext cx="10353762" cy="1257300"/>
          </a:xfrm>
        </p:spPr>
        <p:txBody>
          <a:bodyPr/>
          <a:lstStyle/>
          <a:p>
            <a:r>
              <a:rPr lang="en-AU" dirty="0"/>
              <a:t>Next Step</a:t>
            </a:r>
          </a:p>
        </p:txBody>
      </p:sp>
      <p:sp>
        <p:nvSpPr>
          <p:cNvPr id="3" name="Content Placeholder 2">
            <a:extLst>
              <a:ext uri="{FF2B5EF4-FFF2-40B4-BE49-F238E27FC236}">
                <a16:creationId xmlns:a16="http://schemas.microsoft.com/office/drawing/2014/main" id="{8DE0DE5A-3087-4780-BB14-7185A71B8B8F}"/>
              </a:ext>
            </a:extLst>
          </p:cNvPr>
          <p:cNvSpPr>
            <a:spLocks noGrp="1"/>
          </p:cNvSpPr>
          <p:nvPr>
            <p:ph idx="1"/>
          </p:nvPr>
        </p:nvSpPr>
        <p:spPr>
          <a:xfrm>
            <a:off x="469178" y="1286400"/>
            <a:ext cx="10353762" cy="3714749"/>
          </a:xfrm>
        </p:spPr>
        <p:txBody>
          <a:bodyPr/>
          <a:lstStyle/>
          <a:p>
            <a:pPr marL="36900" indent="0">
              <a:buNone/>
            </a:pPr>
            <a:r>
              <a:rPr lang="en-AU" dirty="0"/>
              <a:t>I’ve sampled some colour palettes from mood boards. Then I will do colour tests. Also, I should have</a:t>
            </a:r>
            <a:r>
              <a:rPr lang="en-AU" sz="2300"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rPr>
              <a:t> the final designs on characters and settings of the animation already a</a:t>
            </a:r>
            <a:r>
              <a:rPr lang="en-AU" dirty="0"/>
              <a:t>ccording to my schedule. </a:t>
            </a:r>
            <a:r>
              <a:rPr lang="en-AU" sz="2300"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rPr>
              <a:t>However, I have spend more time on refining the animatic. Therefore, I have to go with Plan B and finish the final designs on characters and settings next week.</a:t>
            </a:r>
          </a:p>
          <a:p>
            <a:pPr marL="494100" indent="-457200">
              <a:buAutoNum type="arabicPeriod"/>
            </a:pPr>
            <a:endParaRPr lang="en-AU" dirty="0"/>
          </a:p>
          <a:p>
            <a:pPr marL="36900" indent="0">
              <a:buNone/>
            </a:pPr>
            <a:endParaRPr lang="en-AU" dirty="0"/>
          </a:p>
        </p:txBody>
      </p:sp>
      <p:pic>
        <p:nvPicPr>
          <p:cNvPr id="5" name="Picture 4" descr="Background pattern&#10;&#10;Description automatically generated">
            <a:extLst>
              <a:ext uri="{FF2B5EF4-FFF2-40B4-BE49-F238E27FC236}">
                <a16:creationId xmlns:a16="http://schemas.microsoft.com/office/drawing/2014/main" id="{30CA1C0B-CA3B-4EDC-827C-8F42F6EDE8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57892" y="3859507"/>
            <a:ext cx="2589366" cy="2589366"/>
          </a:xfrm>
          <a:prstGeom prst="rect">
            <a:avLst/>
          </a:prstGeom>
        </p:spPr>
      </p:pic>
      <p:pic>
        <p:nvPicPr>
          <p:cNvPr id="7" name="Picture 6">
            <a:extLst>
              <a:ext uri="{FF2B5EF4-FFF2-40B4-BE49-F238E27FC236}">
                <a16:creationId xmlns:a16="http://schemas.microsoft.com/office/drawing/2014/main" id="{79926532-B741-4C80-B989-E7B35BBFD5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3343" y="3859507"/>
            <a:ext cx="2591764" cy="2589366"/>
          </a:xfrm>
          <a:prstGeom prst="rect">
            <a:avLst/>
          </a:prstGeom>
        </p:spPr>
      </p:pic>
    </p:spTree>
    <p:extLst>
      <p:ext uri="{BB962C8B-B14F-4D97-AF65-F5344CB8AC3E}">
        <p14:creationId xmlns:p14="http://schemas.microsoft.com/office/powerpoint/2010/main" val="254189043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ateVTI">
  <a:themeElements>
    <a:clrScheme name="Coffee">
      <a:dk1>
        <a:sysClr val="windowText" lastClr="000000"/>
      </a:dk1>
      <a:lt1>
        <a:sysClr val="window" lastClr="FFFFFF"/>
      </a:lt1>
      <a:dk2>
        <a:srgbClr val="4E3B30"/>
      </a:dk2>
      <a:lt2>
        <a:srgbClr val="F4EEDC"/>
      </a:lt2>
      <a:accent1>
        <a:srgbClr val="CC830E"/>
      </a:accent1>
      <a:accent2>
        <a:srgbClr val="B54C2D"/>
      </a:accent2>
      <a:accent3>
        <a:srgbClr val="99570C"/>
      </a:accent3>
      <a:accent4>
        <a:srgbClr val="C17529"/>
      </a:accent4>
      <a:accent5>
        <a:srgbClr val="A19574"/>
      </a:accent5>
      <a:accent6>
        <a:srgbClr val="A49518"/>
      </a:accent6>
      <a:hlink>
        <a:srgbClr val="AD1F1F"/>
      </a:hlink>
      <a:folHlink>
        <a:srgbClr val="FFC42F"/>
      </a:folHlink>
    </a:clrScheme>
    <a:fontScheme name="Custom 4">
      <a:majorFont>
        <a:latin typeface="Goudy Old Style"/>
        <a:ea typeface=""/>
        <a:cs typeface=""/>
      </a:majorFont>
      <a:minorFont>
        <a:latin typeface="Goudy Old Style"/>
        <a:ea typeface=""/>
        <a:cs typeface=""/>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THREE.pptx" id="{E781C72B-3D65-4B8D-9071-33B66AF0EF30}" vid="{3A5A58F2-9BE1-435C-B12D-88FD9BF70179}"/>
    </a:ext>
  </a:extLst>
</a:theme>
</file>

<file path=docProps/app.xml><?xml version="1.0" encoding="utf-8"?>
<Properties xmlns="http://schemas.openxmlformats.org/officeDocument/2006/extended-properties" xmlns:vt="http://schemas.openxmlformats.org/officeDocument/2006/docPropsVTypes">
  <Template>{91C92DBD-E891-46AA-8D01-DD0CB2F8651F}tf12214701_win32</Template>
  <TotalTime>146</TotalTime>
  <Words>398</Words>
  <Application>Microsoft Office PowerPoint</Application>
  <PresentationFormat>Widescreen</PresentationFormat>
  <Paragraphs>36</Paragraphs>
  <Slides>7</Slides>
  <Notes>0</Notes>
  <HiddenSlides>0</HiddenSlides>
  <MMClips>2</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Goudy Old Style</vt:lpstr>
      <vt:lpstr>Segoe UI</vt:lpstr>
      <vt:lpstr>Wingdings 2</vt:lpstr>
      <vt:lpstr>SlateVTI</vt:lpstr>
      <vt:lpstr>Week 4-5 Production</vt:lpstr>
      <vt:lpstr>Animatic Ver 3 &amp; 4</vt:lpstr>
      <vt:lpstr>The Animatic (Ver 5) for Folio 1</vt:lpstr>
      <vt:lpstr>Designs – Mood board for character and settings</vt:lpstr>
      <vt:lpstr>Designs – Mood board for colour, style and camera angles</vt:lpstr>
      <vt:lpstr>Characters’ drafts</vt:lpstr>
      <vt:lpstr>Next Step</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Week 3 Production</dc:title>
  <dc:creator>Vian Wing Yan Chow</dc:creator>
  <cp:lastModifiedBy>Vian Wing Yan Chow</cp:lastModifiedBy>
  <cp:revision>19</cp:revision>
  <dcterms:created xsi:type="dcterms:W3CDTF">2021-08-06T15:54:13Z</dcterms:created>
  <dcterms:modified xsi:type="dcterms:W3CDTF">2021-08-22T22:20:29Z</dcterms:modified>
</cp:coreProperties>
</file>