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ignore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ignore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5" Type="http://schemas.openxmlformats.org/officeDocument/2006/relationships/image" Target="../media/image11.jpg"/><Relationship Id="rId6" Type="http://schemas.openxmlformats.org/officeDocument/2006/relationships/image" Target="../media/image18.jpg"/><Relationship Id="rId7" Type="http://schemas.openxmlformats.org/officeDocument/2006/relationships/image" Target="../media/image10.jpg"/><Relationship Id="rId8" Type="http://schemas.openxmlformats.org/officeDocument/2006/relationships/image" Target="../media/image4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gif"/><Relationship Id="rId4" Type="http://schemas.openxmlformats.org/officeDocument/2006/relationships/image" Target="../media/image5.jpg"/><Relationship Id="rId5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dailymotion.com/video/x54qtyb" TargetMode="External"/><Relationship Id="rId4" Type="http://schemas.openxmlformats.org/officeDocument/2006/relationships/hyperlink" Target="http://www.dailymotion.com/video/x54qtyb" TargetMode="External"/><Relationship Id="rId5" Type="http://schemas.openxmlformats.org/officeDocument/2006/relationships/image" Target="../media/image28.jp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3.jpg"/><Relationship Id="rId13" Type="http://schemas.openxmlformats.org/officeDocument/2006/relationships/image" Target="../media/image19.jpg"/><Relationship Id="rId12" Type="http://schemas.openxmlformats.org/officeDocument/2006/relationships/image" Target="../media/image21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1.jpg"/><Relationship Id="rId9" Type="http://schemas.openxmlformats.org/officeDocument/2006/relationships/image" Target="../media/image25.gif"/><Relationship Id="rId15" Type="http://schemas.openxmlformats.org/officeDocument/2006/relationships/image" Target="../media/image17.png"/><Relationship Id="rId14" Type="http://schemas.openxmlformats.org/officeDocument/2006/relationships/image" Target="../media/image29.png"/><Relationship Id="rId5" Type="http://schemas.openxmlformats.org/officeDocument/2006/relationships/image" Target="../media/image12.jpg"/><Relationship Id="rId6" Type="http://schemas.openxmlformats.org/officeDocument/2006/relationships/image" Target="../media/image15.jpg"/><Relationship Id="rId7" Type="http://schemas.openxmlformats.org/officeDocument/2006/relationships/image" Target="../media/image27.jpg"/><Relationship Id="rId8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en.wikipedia.org/wiki/Body_language" TargetMode="External"/><Relationship Id="rId4" Type="http://schemas.openxmlformats.org/officeDocument/2006/relationships/hyperlink" Target="https://en.wikipedia.org/wiki/Facial_expression" TargetMode="External"/><Relationship Id="rId5" Type="http://schemas.openxmlformats.org/officeDocument/2006/relationships/image" Target="../media/image16.jpg"/><Relationship Id="rId6" Type="http://schemas.openxmlformats.org/officeDocument/2006/relationships/image" Target="../media/image20.jpg"/><Relationship Id="rId7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jpg"/><Relationship Id="rId4" Type="http://schemas.openxmlformats.org/officeDocument/2006/relationships/image" Target="../media/image30.jpg"/><Relationship Id="rId5" Type="http://schemas.openxmlformats.org/officeDocument/2006/relationships/image" Target="../media/image3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ict.cn/cleanliness" TargetMode="External"/><Relationship Id="rId4" Type="http://schemas.openxmlformats.org/officeDocument/2006/relationships/image" Target="../media/image3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jpg"/><Relationship Id="rId4" Type="http://schemas.openxmlformats.org/officeDocument/2006/relationships/image" Target="../media/image4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Comedic character design in animation</a:t>
            </a:r>
            <a:endParaRPr sz="3600"/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jEssiE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Outline </a:t>
            </a:r>
            <a:endParaRPr/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Anthropomorphism &amp; Zoomorphism</a:t>
            </a:r>
            <a:endParaRPr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MyPractice </a:t>
            </a:r>
            <a:endParaRPr/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Further more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4627550" y="250825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Anthropomorphism</a:t>
            </a:r>
            <a:endParaRPr/>
          </a:p>
        </p:txBody>
      </p:sp>
      <p:pic>
        <p:nvPicPr>
          <p:cNvPr id="67" name="Shape 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6225" y="975900"/>
            <a:ext cx="4532725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927250" y="2167050"/>
            <a:ext cx="2294100" cy="8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Definition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311700" y="387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</a:t>
            </a:r>
            <a:r>
              <a:rPr lang="en-GB"/>
              <a:t>oomorphism</a:t>
            </a:r>
            <a:endParaRPr/>
          </a:p>
        </p:txBody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152467"/>
            <a:ext cx="8832299" cy="3737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0" y="160250"/>
            <a:ext cx="5766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</a:t>
            </a:r>
            <a:r>
              <a:rPr lang="en-GB"/>
              <a:t>reek Mythology</a:t>
            </a:r>
            <a:endParaRPr/>
          </a:p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612075" y="898738"/>
            <a:ext cx="2188800" cy="11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Zeus</a:t>
            </a:r>
            <a:endParaRPr/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Char char="●"/>
            </a:pPr>
            <a:r>
              <a:rPr lang="en-GB">
                <a:solidFill>
                  <a:srgbClr val="545454"/>
                </a:solidFill>
                <a:highlight>
                  <a:srgbClr val="FFFFFF"/>
                </a:highlight>
              </a:rPr>
              <a:t>Kallisto</a:t>
            </a:r>
            <a:endParaRPr>
              <a:solidFill>
                <a:srgbClr val="545454"/>
              </a:solidFill>
              <a:highlight>
                <a:srgbClr val="FFFFFF"/>
              </a:highlight>
            </a:endParaRP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Io</a:t>
            </a:r>
            <a:endParaRPr>
              <a:solidFill>
                <a:srgbClr val="545454"/>
              </a:solidFill>
              <a:highlight>
                <a:srgbClr val="FFFFFF"/>
              </a:highlight>
            </a:endParaRPr>
          </a:p>
        </p:txBody>
      </p:sp>
      <p:pic>
        <p:nvPicPr>
          <p:cNvPr descr="Image result for 百变怪"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1100" y="2237094"/>
            <a:ext cx="1909775" cy="22632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Shape 83"/>
          <p:cNvGrpSpPr/>
          <p:nvPr/>
        </p:nvGrpSpPr>
        <p:grpSpPr>
          <a:xfrm>
            <a:off x="-57" y="898760"/>
            <a:ext cx="6220064" cy="4244666"/>
            <a:chOff x="3279888" y="1143500"/>
            <a:chExt cx="5864112" cy="3819550"/>
          </a:xfrm>
        </p:grpSpPr>
        <p:pic>
          <p:nvPicPr>
            <p:cNvPr descr="Image result for zeus animal" id="84" name="Shape 8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79888" y="1143500"/>
              <a:ext cx="1909775" cy="1909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zeus animal symbol" id="85" name="Shape 8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141950" y="1143500"/>
              <a:ext cx="1577513" cy="1909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Related image" id="86" name="Shape 86"/>
            <p:cNvPicPr preferRelativeResize="0"/>
            <p:nvPr/>
          </p:nvPicPr>
          <p:blipFill rotWithShape="1">
            <a:blip r:embed="rId6">
              <a:alphaModFix/>
            </a:blip>
            <a:srcRect b="0" l="-1922" r="12091" t="0"/>
            <a:stretch/>
          </p:blipFill>
          <p:spPr>
            <a:xfrm>
              <a:off x="6643275" y="1143500"/>
              <a:ext cx="2500725" cy="1909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卡利斯托，熊" id="87" name="Shape 8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242550" y="3053275"/>
              <a:ext cx="2901450" cy="1909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Shape 8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279900" y="3053275"/>
              <a:ext cx="2962668" cy="1909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India Animal God</a:t>
            </a:r>
            <a:endParaRPr/>
          </a:p>
        </p:txBody>
      </p:sp>
      <p:pic>
        <p:nvPicPr>
          <p:cNvPr descr="Image result for 印度动物神" id="94" name="Shape 94"/>
          <p:cNvPicPr preferRelativeResize="0"/>
          <p:nvPr/>
        </p:nvPicPr>
        <p:blipFill rotWithShape="1">
          <a:blip r:embed="rId3">
            <a:alphaModFix/>
          </a:blip>
          <a:srcRect b="0" l="0" r="3390" t="3493"/>
          <a:stretch/>
        </p:blipFill>
        <p:spPr>
          <a:xfrm>
            <a:off x="276100" y="1208800"/>
            <a:ext cx="5031001" cy="3605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Shape 95"/>
          <p:cNvGrpSpPr/>
          <p:nvPr/>
        </p:nvGrpSpPr>
        <p:grpSpPr>
          <a:xfrm>
            <a:off x="5443167" y="1198460"/>
            <a:ext cx="2696383" cy="3625902"/>
            <a:chOff x="5824167" y="1198460"/>
            <a:chExt cx="2696383" cy="3625902"/>
          </a:xfrm>
        </p:grpSpPr>
        <p:pic>
          <p:nvPicPr>
            <p:cNvPr descr="Image result for animal god" id="96" name="Shape 96"/>
            <p:cNvPicPr preferRelativeResize="0"/>
            <p:nvPr/>
          </p:nvPicPr>
          <p:blipFill rotWithShape="1">
            <a:blip r:embed="rId4">
              <a:alphaModFix/>
            </a:blip>
            <a:srcRect b="12816" l="0" r="0" t="0"/>
            <a:stretch/>
          </p:blipFill>
          <p:spPr>
            <a:xfrm>
              <a:off x="5824175" y="1198460"/>
              <a:ext cx="2696375" cy="1754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animal god" id="97" name="Shape 9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24167" y="3024638"/>
              <a:ext cx="2696372" cy="17997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Egypt Animal Gods </a:t>
            </a:r>
            <a:endParaRPr/>
          </a:p>
        </p:txBody>
      </p:sp>
      <p:grpSp>
        <p:nvGrpSpPr>
          <p:cNvPr id="103" name="Shape 103"/>
          <p:cNvGrpSpPr/>
          <p:nvPr/>
        </p:nvGrpSpPr>
        <p:grpSpPr>
          <a:xfrm>
            <a:off x="-58282" y="1324592"/>
            <a:ext cx="9108174" cy="2617540"/>
            <a:chOff x="71425" y="1284987"/>
            <a:chExt cx="9277015" cy="2666063"/>
          </a:xfrm>
        </p:grpSpPr>
        <p:pic>
          <p:nvPicPr>
            <p:cNvPr descr="Image result for animal god,egypt" id="104" name="Shape 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73306" y="1284987"/>
              <a:ext cx="4475135" cy="2573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animal god,egypt" id="105" name="Shape 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425" y="1306350"/>
              <a:ext cx="4891550" cy="2644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 result for animal god,egypt" id="106" name="Shape 106"/>
          <p:cNvPicPr preferRelativeResize="0"/>
          <p:nvPr/>
        </p:nvPicPr>
        <p:blipFill rotWithShape="1">
          <a:blip r:embed="rId5">
            <a:alphaModFix/>
          </a:blip>
          <a:srcRect b="61348" l="0" r="0" t="4184"/>
          <a:stretch/>
        </p:blipFill>
        <p:spPr>
          <a:xfrm>
            <a:off x="230925" y="3942125"/>
            <a:ext cx="5308600" cy="117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311700" y="253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Chinese 12 zodac</a:t>
            </a:r>
            <a:endParaRPr/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325" y="826025"/>
            <a:ext cx="7195775" cy="4317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1566650" y="291650"/>
            <a:ext cx="566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</a:t>
            </a:r>
            <a:r>
              <a:rPr lang="en-GB"/>
              <a:t>apanese Yokai</a:t>
            </a:r>
            <a:endParaRPr/>
          </a:p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1566647" y="4581000"/>
            <a:ext cx="6197100" cy="4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50" u="sng">
                <a:solidFill>
                  <a:srgbClr val="660099"/>
                </a:solidFill>
                <a:hlinkClick r:id="rId3"/>
              </a:rPr>
              <a:t>Possessions, by Shuhei Morita (2013 Oscar nominated Animation Short)</a:t>
            </a:r>
            <a:endParaRPr sz="1350" u="sng">
              <a:solidFill>
                <a:srgbClr val="660099"/>
              </a:solidFill>
              <a:hlinkClick r:id="rId4"/>
            </a:endParaRPr>
          </a:p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Possessions,animation" id="119" name="Shape 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6708" y="1109600"/>
            <a:ext cx="6047566" cy="337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311700" y="669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Modern culture</a:t>
            </a:r>
            <a:endParaRPr/>
          </a:p>
        </p:txBody>
      </p:sp>
      <p:pic>
        <p:nvPicPr>
          <p:cNvPr descr="Image result for 瓦力"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692" y="1494617"/>
            <a:ext cx="2771159" cy="16897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小树精" id="126" name="Shape 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0600" y="521054"/>
            <a:ext cx="1205884" cy="1205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兔八哥" id="127" name="Shape 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6472" y="1726889"/>
            <a:ext cx="1440278" cy="1689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猫和老鼠 洗澡" id="128" name="Shape 128"/>
          <p:cNvPicPr preferRelativeResize="0"/>
          <p:nvPr/>
        </p:nvPicPr>
        <p:blipFill rotWithShape="1">
          <a:blip r:embed="rId6">
            <a:alphaModFix/>
          </a:blip>
          <a:srcRect b="0" l="22958" r="0" t="0"/>
          <a:stretch/>
        </p:blipFill>
        <p:spPr>
          <a:xfrm>
            <a:off x="6373021" y="3184325"/>
            <a:ext cx="2762496" cy="1959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海底总动员" id="129" name="Shape 1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4375" y="0"/>
            <a:ext cx="2771156" cy="15182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roopy" id="130" name="Shape 1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8121" y="1878646"/>
            <a:ext cx="778667" cy="1562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lice in wonderland,rabbit" id="131" name="Shape 1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50" y="87250"/>
            <a:ext cx="1728275" cy="1343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Shape 132"/>
          <p:cNvGrpSpPr/>
          <p:nvPr/>
        </p:nvGrpSpPr>
        <p:grpSpPr>
          <a:xfrm>
            <a:off x="8862" y="3436597"/>
            <a:ext cx="6360554" cy="1705738"/>
            <a:chOff x="614519" y="3661175"/>
            <a:chExt cx="5595631" cy="1443339"/>
          </a:xfrm>
        </p:grpSpPr>
        <p:pic>
          <p:nvPicPr>
            <p:cNvPr descr="Image result for 水兵月的猫" id="133" name="Shape 13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769900" y="3661197"/>
              <a:ext cx="1440250" cy="14402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banbi" id="134" name="Shape 134"/>
            <p:cNvPicPr preferRelativeResize="0"/>
            <p:nvPr/>
          </p:nvPicPr>
          <p:blipFill rotWithShape="1">
            <a:blip r:embed="rId11">
              <a:alphaModFix/>
            </a:blip>
            <a:srcRect b="0" l="16963" r="21326" t="10257"/>
            <a:stretch/>
          </p:blipFill>
          <p:spPr>
            <a:xfrm>
              <a:off x="614519" y="3664264"/>
              <a:ext cx="1340605" cy="1440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Related image" id="135" name="Shape 135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329650" y="3664263"/>
              <a:ext cx="1440250" cy="1440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黑猫警长" id="136" name="Shape 136"/>
            <p:cNvPicPr preferRelativeResize="0"/>
            <p:nvPr/>
          </p:nvPicPr>
          <p:blipFill rotWithShape="1">
            <a:blip r:embed="rId13">
              <a:alphaModFix/>
            </a:blip>
            <a:srcRect b="0" l="19853" r="21649" t="0"/>
            <a:stretch/>
          </p:blipFill>
          <p:spPr>
            <a:xfrm>
              <a:off x="1889400" y="3661175"/>
              <a:ext cx="1440250" cy="14402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7" name="Shape 13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61151" y="1878649"/>
            <a:ext cx="1603213" cy="1562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小猪佩奇" id="138" name="Shape 13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28949" y="2010311"/>
            <a:ext cx="1299200" cy="129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 </a:t>
            </a:r>
            <a:endParaRPr/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2512900" y="4333575"/>
            <a:ext cx="44580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-GB" sz="1400"/>
              <a:t>Lion-man, Germany, made by ivory   32,000 years old</a:t>
            </a:r>
            <a:endParaRPr i="1" sz="1400"/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600" y="0"/>
            <a:ext cx="20574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>
            <p:ph idx="1" type="body"/>
          </p:nvPr>
        </p:nvSpPr>
        <p:spPr>
          <a:xfrm>
            <a:off x="382875" y="1269925"/>
            <a:ext cx="6424800" cy="20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Anthropomorphism and Zoomorphism(animal-shaped) is popular in animation and has a historical foundation in many areas with local cultures.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222700" y="14834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MyPractice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ctrTitle"/>
          </p:nvPr>
        </p:nvSpPr>
        <p:spPr>
          <a:xfrm>
            <a:off x="311700" y="1767925"/>
            <a:ext cx="8520600" cy="63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Comedic Character Design</a:t>
            </a:r>
            <a:endParaRPr sz="3600"/>
          </a:p>
        </p:txBody>
      </p:sp>
      <p:sp>
        <p:nvSpPr>
          <p:cNvPr id="157" name="Shape 157"/>
          <p:cNvSpPr txBox="1"/>
          <p:nvPr>
            <p:ph idx="1" type="subTitle"/>
          </p:nvPr>
        </p:nvSpPr>
        <p:spPr>
          <a:xfrm>
            <a:off x="311700" y="2487050"/>
            <a:ext cx="8520600" cy="5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MyPractice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311700" y="461225"/>
            <a:ext cx="423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Back to Silent Film Era</a:t>
            </a:r>
            <a:endParaRPr/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311700" y="1152475"/>
            <a:ext cx="564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highlight>
                  <a:srgbClr val="FFFFFF"/>
                </a:highlight>
              </a:rPr>
              <a:t>Silent-film actors emphasized </a:t>
            </a:r>
            <a:r>
              <a:rPr lang="en-GB">
                <a:solidFill>
                  <a:srgbClr val="38761D"/>
                </a:solidFill>
                <a:highlight>
                  <a:srgbClr val="FFFFFF"/>
                </a:highlight>
                <a:uFill>
                  <a:noFill/>
                </a:uFill>
                <a:hlinkClick r:id="rId3"/>
              </a:rPr>
              <a:t>body language</a:t>
            </a:r>
            <a:r>
              <a:rPr lang="en-GB">
                <a:solidFill>
                  <a:schemeClr val="dk1"/>
                </a:solidFill>
                <a:highlight>
                  <a:srgbClr val="FFFFFF"/>
                </a:highlight>
              </a:rPr>
              <a:t> and </a:t>
            </a:r>
            <a:r>
              <a:rPr lang="en-GB">
                <a:solidFill>
                  <a:srgbClr val="38761D"/>
                </a:solidFill>
                <a:highlight>
                  <a:srgbClr val="FFFFFF"/>
                </a:highlight>
                <a:uFill>
                  <a:noFill/>
                </a:uFill>
                <a:hlinkClick r:id="rId4"/>
              </a:rPr>
              <a:t>facial expression</a:t>
            </a:r>
            <a:r>
              <a:rPr lang="en-GB">
                <a:solidFill>
                  <a:schemeClr val="dk1"/>
                </a:solidFill>
                <a:highlight>
                  <a:srgbClr val="FFFFFF"/>
                </a:highlight>
              </a:rPr>
              <a:t> so that the audience could better understand what an actor was feeling and portraying on screen.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  <a:highlight>
                  <a:srgbClr val="FFFFFF"/>
                </a:highlight>
              </a:rPr>
              <a:t>I prefer non-human character design because that make me concentrate on actions which provides richer content than dialog.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grpSp>
        <p:nvGrpSpPr>
          <p:cNvPr id="164" name="Shape 164"/>
          <p:cNvGrpSpPr/>
          <p:nvPr/>
        </p:nvGrpSpPr>
        <p:grpSpPr>
          <a:xfrm>
            <a:off x="6534687" y="-87"/>
            <a:ext cx="2609317" cy="5143667"/>
            <a:chOff x="4651825" y="0"/>
            <a:chExt cx="2587325" cy="5100315"/>
          </a:xfrm>
        </p:grpSpPr>
        <p:pic>
          <p:nvPicPr>
            <p:cNvPr descr="Image result for 卓别林，摩登时代" id="165" name="Shape 16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693375" y="0"/>
              <a:ext cx="2545775" cy="1440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Related image" id="166" name="Shape 16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693375" y="1416050"/>
              <a:ext cx="2545775" cy="15241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silent film comedy" id="167" name="Shape 167"/>
            <p:cNvPicPr preferRelativeResize="0"/>
            <p:nvPr/>
          </p:nvPicPr>
          <p:blipFill rotWithShape="1">
            <a:blip r:embed="rId7">
              <a:alphaModFix/>
            </a:blip>
            <a:srcRect b="13397" l="0" r="0" t="0"/>
            <a:stretch/>
          </p:blipFill>
          <p:spPr>
            <a:xfrm>
              <a:off x="4651825" y="2940175"/>
              <a:ext cx="2587325" cy="21601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type="title"/>
          </p:nvPr>
        </p:nvSpPr>
        <p:spPr>
          <a:xfrm>
            <a:off x="217025" y="397300"/>
            <a:ext cx="51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Back to The Golden Age of American Animation</a:t>
            </a:r>
            <a:endParaRPr sz="1800"/>
          </a:p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158425" y="1148800"/>
            <a:ext cx="4028100" cy="11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I</a:t>
            </a:r>
            <a:r>
              <a:rPr lang="en-GB" sz="1400"/>
              <a:t>n terms of body language and facial expression, comedians and animators have similarities.</a:t>
            </a:r>
            <a:endParaRPr sz="1400"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We are actors. We perform while we design.</a:t>
            </a:r>
            <a:endParaRPr sz="1400"/>
          </a:p>
        </p:txBody>
      </p:sp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8349" y="1209350"/>
            <a:ext cx="4741051" cy="3295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Shape 175"/>
          <p:cNvGrpSpPr/>
          <p:nvPr/>
        </p:nvGrpSpPr>
        <p:grpSpPr>
          <a:xfrm>
            <a:off x="217025" y="2679175"/>
            <a:ext cx="4028006" cy="1836236"/>
            <a:chOff x="330979" y="2281946"/>
            <a:chExt cx="4091007" cy="1851791"/>
          </a:xfrm>
        </p:grpSpPr>
        <p:pic>
          <p:nvPicPr>
            <p:cNvPr id="176" name="Shape 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30979" y="2281946"/>
              <a:ext cx="1965114" cy="18006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Shape 177"/>
            <p:cNvPicPr preferRelativeResize="0"/>
            <p:nvPr/>
          </p:nvPicPr>
          <p:blipFill rotWithShape="1">
            <a:blip r:embed="rId5">
              <a:alphaModFix/>
            </a:blip>
            <a:srcRect b="-1926" l="0" r="-1926" t="0"/>
            <a:stretch/>
          </p:blipFill>
          <p:spPr>
            <a:xfrm>
              <a:off x="2401024" y="2281950"/>
              <a:ext cx="2020962" cy="18517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445025"/>
            <a:ext cx="445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animators...</a:t>
            </a:r>
            <a:endParaRPr/>
          </a:p>
        </p:txBody>
      </p:sp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535" y="0"/>
            <a:ext cx="386246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/>
          <p:nvPr/>
        </p:nvSpPr>
        <p:spPr>
          <a:xfrm>
            <a:off x="2450800" y="4302025"/>
            <a:ext cx="27138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… are characers.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Design_Facial expression</a:t>
            </a:r>
            <a:endParaRPr sz="2400"/>
          </a:p>
        </p:txBody>
      </p:sp>
      <p:pic>
        <p:nvPicPr>
          <p:cNvPr id="190" name="Shape 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75" y="1440375"/>
            <a:ext cx="9074025" cy="311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hape 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873059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311700" y="445025"/>
            <a:ext cx="417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Design_Gestures </a:t>
            </a:r>
            <a:endParaRPr sz="2400"/>
          </a:p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311700" y="1152475"/>
            <a:ext cx="397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>
                <a:solidFill>
                  <a:srgbClr val="000000"/>
                </a:solidFill>
              </a:rPr>
              <a:t>When he i self-love.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>
                <a:solidFill>
                  <a:srgbClr val="000000"/>
                </a:solidFill>
              </a:rPr>
              <a:t>How he smile/angry/jealous/shy/embarrass/sad/heart-broken/date girls?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>
                <a:solidFill>
                  <a:srgbClr val="000000"/>
                </a:solidFill>
              </a:rPr>
              <a:t>When he is full of power/low battery…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>
                <a:solidFill>
                  <a:srgbClr val="000000"/>
                </a:solidFill>
              </a:rPr>
              <a:t>His accessaries...friends!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>
                <a:solidFill>
                  <a:srgbClr val="000000"/>
                </a:solidFill>
              </a:rPr>
              <a:t>He is a … (cleanliness/</a:t>
            </a:r>
            <a:r>
              <a:rPr lang="en-GB" sz="1200">
                <a:solidFill>
                  <a:schemeClr val="dk1"/>
                </a:solidFill>
              </a:rPr>
              <a:t>conceited/lazy/irritable/lustfulness etc.) male toothbrush.</a:t>
            </a:r>
            <a:endParaRPr b="1" sz="1200" u="sng">
              <a:solidFill>
                <a:srgbClr val="32A9BA"/>
              </a:solidFill>
              <a:hlinkClick r:id="rId3"/>
            </a:endParaRPr>
          </a:p>
          <a:p>
            <a:pPr indent="-304800" lvl="0" marL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>
                <a:solidFill>
                  <a:srgbClr val="000000"/>
                </a:solidFill>
              </a:rPr>
              <a:t>What is his hair keep falling/his mater is a beauty/he dislikes the cup beside him...</a:t>
            </a:r>
            <a:endParaRPr sz="1200">
              <a:solidFill>
                <a:srgbClr val="000000"/>
              </a:solidFill>
            </a:endParaRPr>
          </a:p>
        </p:txBody>
      </p:sp>
      <p:pic>
        <p:nvPicPr>
          <p:cNvPr id="202" name="Shape 2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4152" y="0"/>
            <a:ext cx="44898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 love u, but u love yourself.</a:t>
            </a:r>
            <a:endParaRPr/>
          </a:p>
        </p:txBody>
      </p:sp>
      <p:pic>
        <p:nvPicPr>
          <p:cNvPr id="208" name="Shape 2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1575" y="1093925"/>
            <a:ext cx="7157069" cy="402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hape 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6575" y="152400"/>
            <a:ext cx="341934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123" y="152400"/>
            <a:ext cx="3420745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Shape 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52400"/>
            <a:ext cx="860978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Further More</a:t>
            </a:r>
            <a:endParaRPr/>
          </a:p>
        </p:txBody>
      </p:sp>
      <p:sp>
        <p:nvSpPr>
          <p:cNvPr id="225" name="Shape 2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Exjesus</a:t>
            </a:r>
            <a:endParaRPr/>
          </a:p>
          <a:p>
            <a:pPr indent="-317500" lvl="0" marL="457200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Reschedule structure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Comedic character design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Anthropomorphism case study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Colour harmony study</a:t>
            </a:r>
            <a:endParaRPr/>
          </a:p>
        </p:txBody>
      </p:sp>
      <p:sp>
        <p:nvSpPr>
          <p:cNvPr id="226" name="Shape 2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Practice</a:t>
            </a:r>
            <a:endParaRPr/>
          </a:p>
          <a:p>
            <a:pPr indent="-317500" lvl="0" marL="457200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Storyboard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Illustrated book: online version &amp; printed version (ref. Shaun Tan)</a:t>
            </a:r>
            <a:endParaRPr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Shape 227"/>
          <p:cNvSpPr txBox="1"/>
          <p:nvPr/>
        </p:nvSpPr>
        <p:spPr>
          <a:xfrm>
            <a:off x="6728700" y="4375650"/>
            <a:ext cx="2103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… </a:t>
            </a:r>
            <a:r>
              <a:rPr lang="en-GB" sz="1800"/>
              <a:t>Thank You All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